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9.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60" r:id="rId2"/>
    <p:sldMasterId id="2147483672" r:id="rId3"/>
    <p:sldMasterId id="2147483687" r:id="rId4"/>
    <p:sldMasterId id="2147483691" r:id="rId5"/>
    <p:sldMasterId id="2147483695" r:id="rId6"/>
    <p:sldMasterId id="2147483698" r:id="rId7"/>
    <p:sldMasterId id="2147483701" r:id="rId8"/>
    <p:sldMasterId id="2147483704" r:id="rId9"/>
    <p:sldMasterId id="2147483708" r:id="rId10"/>
  </p:sldMasterIdLst>
  <p:handoutMasterIdLst>
    <p:handoutMasterId r:id="rId20"/>
  </p:handoutMasterIdLst>
  <p:sldIdLst>
    <p:sldId id="256" r:id="rId11"/>
    <p:sldId id="257" r:id="rId12"/>
    <p:sldId id="276" r:id="rId13"/>
    <p:sldId id="277" r:id="rId14"/>
    <p:sldId id="278" r:id="rId15"/>
    <p:sldId id="279" r:id="rId16"/>
    <p:sldId id="282" r:id="rId17"/>
    <p:sldId id="283" r:id="rId18"/>
    <p:sldId id="26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45" autoAdjust="0"/>
  </p:normalViewPr>
  <p:slideViewPr>
    <p:cSldViewPr>
      <p:cViewPr>
        <p:scale>
          <a:sx n="100" d="100"/>
          <a:sy n="100" d="100"/>
        </p:scale>
        <p:origin x="1308" y="22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5" d="100"/>
          <a:sy n="75" d="100"/>
        </p:scale>
        <p:origin x="-342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C6FA2B-47B7-4A03-837C-9172C916D433}" type="datetimeFigureOut">
              <a:rPr lang="en-GB" smtClean="0"/>
              <a:t>15/05/2015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AB5E45-8239-4E36-87B4-4D738271AF03}" type="slidenum">
              <a:rPr lang="en-GB" smtClean="0"/>
              <a:t>‹#›</a:t>
            </a:fld>
            <a:endParaRPr lang="en-GB"/>
          </a:p>
        </p:txBody>
      </p:sp>
    </p:spTree>
    <p:extLst>
      <p:ext uri="{BB962C8B-B14F-4D97-AF65-F5344CB8AC3E}">
        <p14:creationId xmlns:p14="http://schemas.microsoft.com/office/powerpoint/2010/main" val="32894104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4718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822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38218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9552" y="1772815"/>
            <a:ext cx="7918648" cy="1440161"/>
          </a:xfrm>
          <a:prstGeom prst="rect">
            <a:avLst/>
          </a:prstGeom>
        </p:spPr>
        <p:txBody>
          <a:bodyPr anchor="t"/>
          <a:lstStyle>
            <a:lvl1pPr algn="l">
              <a:defRPr baseline="0">
                <a:solidFill>
                  <a:schemeClr val="bg1"/>
                </a:solidFill>
                <a:latin typeface="Arial" pitchFamily="34" charset="0"/>
                <a:cs typeface="Arial" pitchFamily="34" charset="0"/>
              </a:defRPr>
            </a:lvl1pPr>
          </a:lstStyle>
          <a:p>
            <a:r>
              <a:rPr lang="en-US" dirty="0" smtClean="0"/>
              <a:t>Intro title</a:t>
            </a:r>
            <a:endParaRPr lang="en-GB" dirty="0"/>
          </a:p>
        </p:txBody>
      </p:sp>
      <p:sp>
        <p:nvSpPr>
          <p:cNvPr id="3" name="Subtitle 2"/>
          <p:cNvSpPr>
            <a:spLocks noGrp="1"/>
          </p:cNvSpPr>
          <p:nvPr>
            <p:ph type="subTitle" idx="1" hasCustomPrompt="1"/>
          </p:nvPr>
        </p:nvSpPr>
        <p:spPr>
          <a:xfrm>
            <a:off x="539552" y="3645024"/>
            <a:ext cx="7232848" cy="1993776"/>
          </a:xfrm>
          <a:prstGeom prst="rect">
            <a:avLst/>
          </a:prstGeom>
        </p:spPr>
        <p:txBody>
          <a:bodyPr>
            <a:normAutofit/>
          </a:bodyPr>
          <a:lstStyle>
            <a:lvl1pPr marL="0" indent="0" algn="l">
              <a:buNone/>
              <a:defRPr sz="20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Subheader</a:t>
            </a:r>
            <a:r>
              <a:rPr lang="en-US" dirty="0" smtClean="0"/>
              <a:t> – move to suit length of intro title</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57EBBD4-4BE8-4E28-B92B-60C7AE278155}" type="datetimeFigureOut">
              <a:rPr lang="en-GB" smtClean="0"/>
              <a:pPr/>
              <a:t>15/05/2015</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BAA0EF1-890B-4AF0-91B2-4B14D5602417}" type="slidenum">
              <a:rPr lang="en-GB" smtClean="0"/>
              <a:pPr/>
              <a:t>‹#›</a:t>
            </a:fld>
            <a:endParaRPr lang="en-GB" dirty="0"/>
          </a:p>
        </p:txBody>
      </p:sp>
    </p:spTree>
    <p:extLst>
      <p:ext uri="{BB962C8B-B14F-4D97-AF65-F5344CB8AC3E}">
        <p14:creationId xmlns:p14="http://schemas.microsoft.com/office/powerpoint/2010/main" val="397577403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57EBBD4-4BE8-4E28-B92B-60C7AE278155}" type="datetimeFigureOut">
              <a:rPr lang="en-GB" smtClean="0"/>
              <a:pPr/>
              <a:t>15/05/2015</a:t>
            </a:fld>
            <a:endParaRPr lang="en-GB"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BAA0EF1-890B-4AF0-91B2-4B14D5602417}" type="slidenum">
              <a:rPr lang="en-GB" smtClean="0"/>
              <a:pPr/>
              <a:t>‹#›</a:t>
            </a:fld>
            <a:endParaRPr lang="en-GB" dirty="0"/>
          </a:p>
        </p:txBody>
      </p:sp>
    </p:spTree>
    <p:extLst>
      <p:ext uri="{BB962C8B-B14F-4D97-AF65-F5344CB8AC3E}">
        <p14:creationId xmlns:p14="http://schemas.microsoft.com/office/powerpoint/2010/main" val="126712826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552" y="1844824"/>
            <a:ext cx="3240360" cy="2232248"/>
          </a:xfrm>
          <a:prstGeom prst="rect">
            <a:avLst/>
          </a:prstGeom>
        </p:spPr>
        <p:txBody>
          <a:bodyPr anchor="t">
            <a:normAutofit/>
          </a:bodyPr>
          <a:lstStyle>
            <a:lvl1pPr algn="l">
              <a:defRPr sz="3200" b="1">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3" name="Picture Placeholder 2"/>
          <p:cNvSpPr>
            <a:spLocks noGrp="1"/>
          </p:cNvSpPr>
          <p:nvPr>
            <p:ph type="pic" idx="1"/>
          </p:nvPr>
        </p:nvSpPr>
        <p:spPr>
          <a:xfrm>
            <a:off x="3923928" y="1844824"/>
            <a:ext cx="4694312" cy="43924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Tree>
    <p:extLst>
      <p:ext uri="{BB962C8B-B14F-4D97-AF65-F5344CB8AC3E}">
        <p14:creationId xmlns:p14="http://schemas.microsoft.com/office/powerpoint/2010/main" val="14039930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2460672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92610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65741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106267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1488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07704" y="5949280"/>
            <a:ext cx="5328592" cy="675456"/>
          </a:xfrm>
          <a:prstGeom prst="rect">
            <a:avLst/>
          </a:prstGeom>
        </p:spPr>
        <p:txBody>
          <a:bodyPr/>
          <a:lstStyle>
            <a:lvl1pPr algn="l">
              <a:defRPr sz="1200">
                <a:latin typeface="Arial" pitchFamily="34" charset="0"/>
                <a:cs typeface="Arial" pitchFamily="34" charset="0"/>
              </a:defRPr>
            </a:lvl1pPr>
          </a:lstStyle>
          <a:p>
            <a:r>
              <a:rPr lang="en-US" dirty="0" smtClean="0"/>
              <a:t>Click to edit details end style </a:t>
            </a:r>
            <a:endParaRPr lang="en-GB" dirty="0"/>
          </a:p>
        </p:txBody>
      </p:sp>
    </p:spTree>
    <p:extLst>
      <p:ext uri="{BB962C8B-B14F-4D97-AF65-F5344CB8AC3E}">
        <p14:creationId xmlns:p14="http://schemas.microsoft.com/office/powerpoint/2010/main" val="394058527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78925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07704" y="5949280"/>
            <a:ext cx="5328592" cy="675456"/>
          </a:xfrm>
          <a:prstGeom prst="rect">
            <a:avLst/>
          </a:prstGeom>
        </p:spPr>
        <p:txBody>
          <a:bodyPr/>
          <a:lstStyle>
            <a:lvl1pPr algn="l">
              <a:defRPr sz="1200">
                <a:latin typeface="Arial" pitchFamily="34" charset="0"/>
                <a:cs typeface="Arial" pitchFamily="34" charset="0"/>
              </a:defRPr>
            </a:lvl1pPr>
          </a:lstStyle>
          <a:p>
            <a:r>
              <a:rPr lang="en-US" dirty="0" smtClean="0"/>
              <a:t>Click to edit details end style </a:t>
            </a:r>
            <a:endParaRPr lang="en-GB" dirty="0"/>
          </a:p>
        </p:txBody>
      </p:sp>
    </p:spTree>
    <p:extLst>
      <p:ext uri="{BB962C8B-B14F-4D97-AF65-F5344CB8AC3E}">
        <p14:creationId xmlns:p14="http://schemas.microsoft.com/office/powerpoint/2010/main" val="78398543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9552" y="1772815"/>
            <a:ext cx="7918648" cy="1440161"/>
          </a:xfrm>
          <a:prstGeom prst="rect">
            <a:avLst/>
          </a:prstGeom>
        </p:spPr>
        <p:txBody>
          <a:bodyPr anchor="t"/>
          <a:lstStyle>
            <a:lvl1pPr algn="l">
              <a:defRPr baseline="0">
                <a:solidFill>
                  <a:schemeClr val="bg1"/>
                </a:solidFill>
                <a:latin typeface="Arial" pitchFamily="34" charset="0"/>
                <a:cs typeface="Arial" pitchFamily="34" charset="0"/>
              </a:defRPr>
            </a:lvl1pPr>
          </a:lstStyle>
          <a:p>
            <a:r>
              <a:rPr lang="en-US" dirty="0" smtClean="0"/>
              <a:t>Intro title</a:t>
            </a:r>
            <a:endParaRPr lang="en-GB" dirty="0"/>
          </a:p>
        </p:txBody>
      </p:sp>
      <p:sp>
        <p:nvSpPr>
          <p:cNvPr id="3" name="Subtitle 2"/>
          <p:cNvSpPr>
            <a:spLocks noGrp="1"/>
          </p:cNvSpPr>
          <p:nvPr>
            <p:ph type="subTitle" idx="1" hasCustomPrompt="1"/>
          </p:nvPr>
        </p:nvSpPr>
        <p:spPr>
          <a:xfrm>
            <a:off x="539552" y="3645024"/>
            <a:ext cx="7232848" cy="1993776"/>
          </a:xfrm>
          <a:prstGeom prst="rect">
            <a:avLst/>
          </a:prstGeom>
        </p:spPr>
        <p:txBody>
          <a:bodyPr>
            <a:normAutofit/>
          </a:bodyPr>
          <a:lstStyle>
            <a:lvl1pPr marL="0" indent="0" algn="l">
              <a:buNone/>
              <a:defRPr sz="20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Subheader</a:t>
            </a:r>
            <a:r>
              <a:rPr lang="en-US" dirty="0" smtClean="0"/>
              <a:t> – move to suit length of intro title</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57EBBD4-4BE8-4E28-B92B-60C7AE278155}" type="datetimeFigureOut">
              <a:rPr lang="en-GB" smtClean="0"/>
              <a:pPr/>
              <a:t>15/05/2015</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BAA0EF1-890B-4AF0-91B2-4B14D5602417}" type="slidenum">
              <a:rPr lang="en-GB" smtClean="0"/>
              <a:pPr/>
              <a:t>‹#›</a:t>
            </a:fld>
            <a:endParaRPr lang="en-GB" dirty="0"/>
          </a:p>
        </p:txBody>
      </p:sp>
    </p:spTree>
    <p:extLst>
      <p:ext uri="{BB962C8B-B14F-4D97-AF65-F5344CB8AC3E}">
        <p14:creationId xmlns:p14="http://schemas.microsoft.com/office/powerpoint/2010/main" val="295587330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57EBBD4-4BE8-4E28-B92B-60C7AE278155}" type="datetimeFigureOut">
              <a:rPr lang="en-GB" smtClean="0"/>
              <a:pPr/>
              <a:t>15/05/2015</a:t>
            </a:fld>
            <a:endParaRPr lang="en-GB"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BAA0EF1-890B-4AF0-91B2-4B14D5602417}" type="slidenum">
              <a:rPr lang="en-GB" smtClean="0"/>
              <a:pPr/>
              <a:t>‹#›</a:t>
            </a:fld>
            <a:endParaRPr lang="en-GB" dirty="0"/>
          </a:p>
        </p:txBody>
      </p:sp>
    </p:spTree>
    <p:extLst>
      <p:ext uri="{BB962C8B-B14F-4D97-AF65-F5344CB8AC3E}">
        <p14:creationId xmlns:p14="http://schemas.microsoft.com/office/powerpoint/2010/main" val="375648032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552" y="1844824"/>
            <a:ext cx="3240360" cy="2232248"/>
          </a:xfrm>
          <a:prstGeom prst="rect">
            <a:avLst/>
          </a:prstGeom>
        </p:spPr>
        <p:txBody>
          <a:bodyPr anchor="t">
            <a:normAutofit/>
          </a:bodyPr>
          <a:lstStyle>
            <a:lvl1pPr algn="l">
              <a:defRPr sz="3200" b="1">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3" name="Picture Placeholder 2"/>
          <p:cNvSpPr>
            <a:spLocks noGrp="1"/>
          </p:cNvSpPr>
          <p:nvPr>
            <p:ph type="pic" idx="1"/>
          </p:nvPr>
        </p:nvSpPr>
        <p:spPr>
          <a:xfrm>
            <a:off x="3923928" y="1844824"/>
            <a:ext cx="4694312" cy="43924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Tree>
    <p:extLst>
      <p:ext uri="{BB962C8B-B14F-4D97-AF65-F5344CB8AC3E}">
        <p14:creationId xmlns:p14="http://schemas.microsoft.com/office/powerpoint/2010/main" val="127194416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85208762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988111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C1ABF64-EFD0-4562-A4C7-6D0AFF529F97}" type="datetimeFigureOut">
              <a:rPr lang="en-US"/>
              <a:pPr>
                <a:defRPr/>
              </a:pPr>
              <a:t>5/15/2015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E978B95-AA8E-4A69-882C-BAE4DC11F5D2}" type="slidenum">
              <a:rPr lang="en-GB"/>
              <a:pPr>
                <a:defRPr/>
              </a:pPr>
              <a:t>‹#›</a:t>
            </a:fld>
            <a:endParaRPr lang="en-GB"/>
          </a:p>
        </p:txBody>
      </p:sp>
    </p:spTree>
    <p:extLst>
      <p:ext uri="{BB962C8B-B14F-4D97-AF65-F5344CB8AC3E}">
        <p14:creationId xmlns:p14="http://schemas.microsoft.com/office/powerpoint/2010/main" val="45236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9552" y="1772815"/>
            <a:ext cx="7918648" cy="1440161"/>
          </a:xfrm>
        </p:spPr>
        <p:txBody>
          <a:bodyPr anchor="t"/>
          <a:lstStyle>
            <a:lvl1pPr algn="l">
              <a:defRPr baseline="0">
                <a:solidFill>
                  <a:schemeClr val="bg1"/>
                </a:solidFill>
                <a:latin typeface="Arial" pitchFamily="34" charset="0"/>
                <a:cs typeface="Arial" pitchFamily="34" charset="0"/>
              </a:defRPr>
            </a:lvl1pPr>
          </a:lstStyle>
          <a:p>
            <a:r>
              <a:rPr lang="en-US" dirty="0" smtClean="0"/>
              <a:t>Intro title</a:t>
            </a:r>
            <a:endParaRPr lang="en-GB" dirty="0"/>
          </a:p>
        </p:txBody>
      </p:sp>
      <p:sp>
        <p:nvSpPr>
          <p:cNvPr id="3" name="Subtitle 2"/>
          <p:cNvSpPr>
            <a:spLocks noGrp="1"/>
          </p:cNvSpPr>
          <p:nvPr>
            <p:ph type="subTitle" idx="1" hasCustomPrompt="1"/>
          </p:nvPr>
        </p:nvSpPr>
        <p:spPr>
          <a:xfrm>
            <a:off x="539552" y="3645024"/>
            <a:ext cx="7232848" cy="1993776"/>
          </a:xfrm>
        </p:spPr>
        <p:txBody>
          <a:bodyPr>
            <a:normAutofit/>
          </a:bodyPr>
          <a:lstStyle>
            <a:lvl1pPr marL="0" indent="0" algn="l">
              <a:buNone/>
              <a:defRPr sz="20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Subheader</a:t>
            </a:r>
            <a:r>
              <a:rPr lang="en-US" dirty="0" smtClean="0"/>
              <a:t> – move to suit length of intro title</a:t>
            </a:r>
            <a:endParaRPr lang="en-GB" dirty="0"/>
          </a:p>
        </p:txBody>
      </p:sp>
      <p:sp>
        <p:nvSpPr>
          <p:cNvPr id="4" name="Date Placeholder 3"/>
          <p:cNvSpPr>
            <a:spLocks noGrp="1"/>
          </p:cNvSpPr>
          <p:nvPr>
            <p:ph type="dt" sz="half" idx="10"/>
          </p:nvPr>
        </p:nvSpPr>
        <p:spPr/>
        <p:txBody>
          <a:bodyPr/>
          <a:lstStyle/>
          <a:p>
            <a:fld id="{C57EBBD4-4BE8-4E28-B92B-60C7AE278155}" type="datetimeFigureOut">
              <a:rPr lang="en-GB" smtClean="0"/>
              <a:t>15/05/2015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AA0EF1-890B-4AF0-91B2-4B14D5602417}" type="slidenum">
              <a:rPr lang="en-GB" smtClean="0"/>
              <a:t>‹#›</a:t>
            </a:fld>
            <a:endParaRPr lang="en-GB"/>
          </a:p>
        </p:txBody>
      </p:sp>
    </p:spTree>
    <p:extLst>
      <p:ext uri="{BB962C8B-B14F-4D97-AF65-F5344CB8AC3E}">
        <p14:creationId xmlns:p14="http://schemas.microsoft.com/office/powerpoint/2010/main" val="26504738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57EBBD4-4BE8-4E28-B92B-60C7AE278155}" type="datetimeFigureOut">
              <a:rPr lang="en-GB" smtClean="0"/>
              <a:t>15/05/2015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AA0EF1-890B-4AF0-91B2-4B14D5602417}" type="slidenum">
              <a:rPr lang="en-GB" smtClean="0"/>
              <a:t>‹#›</a:t>
            </a:fld>
            <a:endParaRPr lang="en-GB"/>
          </a:p>
        </p:txBody>
      </p:sp>
    </p:spTree>
    <p:extLst>
      <p:ext uri="{BB962C8B-B14F-4D97-AF65-F5344CB8AC3E}">
        <p14:creationId xmlns:p14="http://schemas.microsoft.com/office/powerpoint/2010/main" val="33982274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552" y="1844824"/>
            <a:ext cx="3240360" cy="2232248"/>
          </a:xfrm>
        </p:spPr>
        <p:txBody>
          <a:bodyPr anchor="t">
            <a:normAutofit/>
          </a:bodyPr>
          <a:lstStyle>
            <a:lvl1pPr algn="l">
              <a:defRPr sz="3200" b="1">
                <a:solidFill>
                  <a:schemeClr val="bg1"/>
                </a:solidFill>
                <a:latin typeface="Arial" pitchFamily="34" charset="0"/>
                <a:cs typeface="Arial" pitchFamily="34" charset="0"/>
              </a:defRPr>
            </a:lvl1pPr>
          </a:lstStyle>
          <a:p>
            <a:r>
              <a:rPr lang="en-US" dirty="0" smtClean="0"/>
              <a:t>Click to edit Master title style</a:t>
            </a:r>
            <a:endParaRPr lang="en-GB" dirty="0"/>
          </a:p>
        </p:txBody>
      </p:sp>
      <p:sp>
        <p:nvSpPr>
          <p:cNvPr id="3" name="Picture Placeholder 2"/>
          <p:cNvSpPr>
            <a:spLocks noGrp="1"/>
          </p:cNvSpPr>
          <p:nvPr>
            <p:ph type="pic" idx="1"/>
          </p:nvPr>
        </p:nvSpPr>
        <p:spPr>
          <a:xfrm>
            <a:off x="3923928" y="1844824"/>
            <a:ext cx="4694312" cy="4392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Tree>
    <p:extLst>
      <p:ext uri="{BB962C8B-B14F-4D97-AF65-F5344CB8AC3E}">
        <p14:creationId xmlns:p14="http://schemas.microsoft.com/office/powerpoint/2010/main" val="23295844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245708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9114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C1ABF64-EFD0-4562-A4C7-6D0AFF529F97}" type="datetimeFigureOut">
              <a:rPr lang="en-US"/>
              <a:pPr>
                <a:defRPr/>
              </a:pPr>
              <a:t>5/15/2015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E978B95-AA8E-4A69-882C-BAE4DC11F5D2}" type="slidenum">
              <a:rPr lang="en-GB"/>
              <a:pPr>
                <a:defRPr/>
              </a:pPr>
              <a:t>‹#›</a:t>
            </a:fld>
            <a:endParaRPr lang="en-GB"/>
          </a:p>
        </p:txBody>
      </p:sp>
    </p:spTree>
    <p:extLst>
      <p:ext uri="{BB962C8B-B14F-4D97-AF65-F5344CB8AC3E}">
        <p14:creationId xmlns:p14="http://schemas.microsoft.com/office/powerpoint/2010/main" val="3455434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1852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7.jpg"/><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7.jp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4.jp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6.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5535141"/>
      </p:ext>
    </p:extLst>
  </p:cSld>
  <p:clrMap bg1="lt1" tx1="dk1" bg2="lt2" tx2="dk2" accent1="accent1" accent2="accent2" accent3="accent3" accent4="accent4" accent5="accent5" accent6="accent6" hlink="hlink" folHlink="folHlink"/>
  <p:sldLayoutIdLst>
    <p:sldLayoutId id="2147483684" r:id="rId1"/>
    <p:sldLayoutId id="2147483685"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706" y="500915"/>
            <a:ext cx="864096" cy="417359"/>
          </a:xfrm>
          <a:prstGeom prst="rect">
            <a:avLst/>
          </a:prstGeom>
        </p:spPr>
      </p:pic>
      <p:cxnSp>
        <p:nvCxnSpPr>
          <p:cNvPr id="4" name="Straight Connector 3"/>
          <p:cNvCxnSpPr/>
          <p:nvPr/>
        </p:nvCxnSpPr>
        <p:spPr>
          <a:xfrm>
            <a:off x="539552" y="1124744"/>
            <a:ext cx="81369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7092280" y="698905"/>
            <a:ext cx="1656184" cy="3114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600"/>
              </a:lnSpc>
              <a:spcBef>
                <a:spcPts val="0"/>
              </a:spcBef>
              <a:buNone/>
            </a:pPr>
            <a:r>
              <a:rPr lang="en-US" sz="1400" b="0" baseline="0" dirty="0" smtClean="0">
                <a:solidFill>
                  <a:srgbClr val="0072BC"/>
                </a:solidFill>
                <a:latin typeface="Avenir LT Std 65 Medium" panose="020B0603020203020204" pitchFamily="34" charset="0"/>
              </a:rPr>
              <a:t>ymcaawards.co.uk</a:t>
            </a:r>
            <a:endParaRPr lang="en-GB" sz="1400" b="0" dirty="0">
              <a:solidFill>
                <a:srgbClr val="0072BC"/>
              </a:solidFill>
              <a:latin typeface="Avenir LT Std 65 Medium" panose="020B0603020203020204" pitchFamily="34" charset="0"/>
            </a:endParaRPr>
          </a:p>
        </p:txBody>
      </p:sp>
    </p:spTree>
    <p:extLst>
      <p:ext uri="{BB962C8B-B14F-4D97-AF65-F5344CB8AC3E}">
        <p14:creationId xmlns:p14="http://schemas.microsoft.com/office/powerpoint/2010/main" val="365354246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EBBD4-4BE8-4E28-B92B-60C7AE278155}" type="datetimeFigureOut">
              <a:rPr lang="en-GB" smtClean="0"/>
              <a:t>15/05/2015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A0EF1-890B-4AF0-91B2-4B14D5602417}" type="slidenum">
              <a:rPr lang="en-GB" smtClean="0"/>
              <a:t>‹#›</a:t>
            </a:fld>
            <a:endParaRPr lang="en-GB"/>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2059089"/>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9"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41870037"/>
      </p:ext>
    </p:extLst>
  </p:cSld>
  <p:clrMap bg1="lt1" tx1="dk1" bg2="lt2" tx2="dk2" accent1="accent1" accent2="accent2" accent3="accent3" accent4="accent4" accent5="accent5" accent6="accent6" hlink="hlink" folHlink="folHlink"/>
  <p:sldLayoutIdLst>
    <p:sldLayoutId id="2147483674" r:id="rId1"/>
    <p:sldLayoutId id="2147483679" r:id="rId2"/>
    <p:sldLayoutId id="2147483686"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2071" y="1769814"/>
            <a:ext cx="2952328" cy="2952328"/>
          </a:xfrm>
          <a:prstGeom prst="rect">
            <a:avLst/>
          </a:prstGeom>
        </p:spPr>
      </p:pic>
      <p:cxnSp>
        <p:nvCxnSpPr>
          <p:cNvPr id="5" name="Straight Connector 4"/>
          <p:cNvCxnSpPr/>
          <p:nvPr/>
        </p:nvCxnSpPr>
        <p:spPr>
          <a:xfrm>
            <a:off x="1979712" y="5805264"/>
            <a:ext cx="5164807" cy="0"/>
          </a:xfrm>
          <a:prstGeom prst="line">
            <a:avLst/>
          </a:prstGeom>
          <a:ln w="19050">
            <a:solidFill>
              <a:srgbClr val="0072BC"/>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5972848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400" b="0" kern="1200">
          <a:solidFill>
            <a:srgbClr val="0072BC"/>
          </a:solidFill>
          <a:latin typeface="Avenir LT Std 65 Medium" panose="020B0603020203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p:nvPr/>
        </p:nvSpPr>
        <p:spPr>
          <a:xfrm>
            <a:off x="0" y="0"/>
            <a:ext cx="9144000" cy="68580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p:nvPr/>
        </p:nvCxnSpPr>
        <p:spPr>
          <a:xfrm>
            <a:off x="539552" y="1124744"/>
            <a:ext cx="813690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2"/>
          <p:cNvSpPr txBox="1">
            <a:spLocks/>
          </p:cNvSpPr>
          <p:nvPr/>
        </p:nvSpPr>
        <p:spPr>
          <a:xfrm>
            <a:off x="7092280" y="698905"/>
            <a:ext cx="1656184" cy="3114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600"/>
              </a:lnSpc>
              <a:spcBef>
                <a:spcPts val="0"/>
              </a:spcBef>
              <a:buNone/>
            </a:pPr>
            <a:r>
              <a:rPr lang="en-US" sz="1400" b="0" baseline="0" dirty="0" smtClean="0">
                <a:solidFill>
                  <a:schemeClr val="bg1"/>
                </a:solidFill>
                <a:latin typeface="Avenir LT Std 65 Medium" panose="020B0603020203020204" pitchFamily="34" charset="0"/>
              </a:rPr>
              <a:t>ymcaawards.co.uk</a:t>
            </a:r>
            <a:endParaRPr lang="en-GB" sz="1400" b="0" dirty="0">
              <a:solidFill>
                <a:schemeClr val="bg1"/>
              </a:solidFill>
              <a:latin typeface="Avenir LT Std 65 Medium" panose="020B0603020203020204" pitchFamily="3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2" y="490225"/>
            <a:ext cx="864097" cy="417359"/>
          </a:xfrm>
          <a:prstGeom prst="rect">
            <a:avLst/>
          </a:prstGeom>
        </p:spPr>
      </p:pic>
    </p:spTree>
    <p:extLst>
      <p:ext uri="{BB962C8B-B14F-4D97-AF65-F5344CB8AC3E}">
        <p14:creationId xmlns:p14="http://schemas.microsoft.com/office/powerpoint/2010/main" val="262324340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706" y="500915"/>
            <a:ext cx="864096" cy="417359"/>
          </a:xfrm>
          <a:prstGeom prst="rect">
            <a:avLst/>
          </a:prstGeom>
        </p:spPr>
      </p:pic>
      <p:cxnSp>
        <p:nvCxnSpPr>
          <p:cNvPr id="4" name="Straight Connector 3"/>
          <p:cNvCxnSpPr/>
          <p:nvPr/>
        </p:nvCxnSpPr>
        <p:spPr>
          <a:xfrm>
            <a:off x="539552" y="1124744"/>
            <a:ext cx="81369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7092280" y="698905"/>
            <a:ext cx="1656184" cy="3114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600"/>
              </a:lnSpc>
              <a:spcBef>
                <a:spcPts val="0"/>
              </a:spcBef>
              <a:buNone/>
            </a:pPr>
            <a:r>
              <a:rPr lang="en-US" sz="1400" b="0" baseline="0" dirty="0" smtClean="0">
                <a:solidFill>
                  <a:srgbClr val="0072BC"/>
                </a:solidFill>
                <a:latin typeface="Avenir LT Std 65 Medium" panose="020B0603020203020204" pitchFamily="34" charset="0"/>
              </a:rPr>
              <a:t>ymcaawards.co.uk</a:t>
            </a:r>
            <a:endParaRPr lang="en-GB" sz="1400" b="0" dirty="0">
              <a:solidFill>
                <a:srgbClr val="0072BC"/>
              </a:solidFill>
              <a:latin typeface="Avenir LT Std 65 Medium" panose="020B0603020203020204" pitchFamily="34" charset="0"/>
            </a:endParaRPr>
          </a:p>
        </p:txBody>
      </p:sp>
    </p:spTree>
    <p:extLst>
      <p:ext uri="{BB962C8B-B14F-4D97-AF65-F5344CB8AC3E}">
        <p14:creationId xmlns:p14="http://schemas.microsoft.com/office/powerpoint/2010/main" val="2884072983"/>
      </p:ext>
    </p:extLst>
  </p:cSld>
  <p:clrMap bg1="lt1" tx1="dk1" bg2="lt2" tx2="dk2" accent1="accent1" accent2="accent2" accent3="accent3" accent4="accent4" accent5="accent5" accent6="accent6" hlink="hlink" folHlink="folHlink"/>
  <p:sldLayoutIdLst>
    <p:sldLayoutId id="2147483696" r:id="rId1"/>
    <p:sldLayoutId id="2147483697"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2071" y="1769814"/>
            <a:ext cx="2952328" cy="295232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2071" y="1769814"/>
            <a:ext cx="2952328" cy="2952328"/>
          </a:xfrm>
          <a:prstGeom prst="rect">
            <a:avLst/>
          </a:prstGeom>
        </p:spPr>
      </p:pic>
    </p:spTree>
    <p:extLst>
      <p:ext uri="{BB962C8B-B14F-4D97-AF65-F5344CB8AC3E}">
        <p14:creationId xmlns:p14="http://schemas.microsoft.com/office/powerpoint/2010/main" val="260791622"/>
      </p:ext>
    </p:extLst>
  </p:cSld>
  <p:clrMap bg1="lt1" tx1="dk1" bg2="lt2" tx2="dk2" accent1="accent1" accent2="accent2" accent3="accent3" accent4="accent4" accent5="accent5" accent6="accent6" hlink="hlink" folHlink="folHlink"/>
  <p:sldLayoutIdLst>
    <p:sldLayoutId id="2147483699" r:id="rId1"/>
    <p:sldLayoutId id="2147483700"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400" b="0" kern="1200" baseline="0">
          <a:solidFill>
            <a:srgbClr val="0072BC"/>
          </a:solidFill>
          <a:latin typeface="Avenir LT Std 65 Medium" panose="020B0603020203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venir LT Std 65 Medium" panose="020B0603020203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venir LT Std 65 Medium" panose="020B0603020203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venir LT Std 65 Medium" panose="020B0603020203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venir LT Std 65 Medium" panose="020B0603020203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2071" y="1769814"/>
            <a:ext cx="2952328" cy="2952328"/>
          </a:xfrm>
          <a:prstGeom prst="rect">
            <a:avLst/>
          </a:prstGeom>
        </p:spPr>
      </p:pic>
      <p:cxnSp>
        <p:nvCxnSpPr>
          <p:cNvPr id="5" name="Straight Connector 4"/>
          <p:cNvCxnSpPr/>
          <p:nvPr/>
        </p:nvCxnSpPr>
        <p:spPr>
          <a:xfrm>
            <a:off x="1979712" y="5805264"/>
            <a:ext cx="5164807" cy="0"/>
          </a:xfrm>
          <a:prstGeom prst="line">
            <a:avLst/>
          </a:prstGeom>
          <a:ln w="19050">
            <a:solidFill>
              <a:srgbClr val="0072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85950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12"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400" b="0" kern="1200">
          <a:solidFill>
            <a:srgbClr val="0072BC"/>
          </a:solidFill>
          <a:latin typeface="Avenir LT Std 65 Medium" panose="020B0603020203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p:nvPr/>
        </p:nvSpPr>
        <p:spPr>
          <a:xfrm>
            <a:off x="0" y="0"/>
            <a:ext cx="9144000" cy="68580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p:nvPr/>
        </p:nvCxnSpPr>
        <p:spPr>
          <a:xfrm>
            <a:off x="539552" y="1124744"/>
            <a:ext cx="813690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2"/>
          <p:cNvSpPr txBox="1">
            <a:spLocks/>
          </p:cNvSpPr>
          <p:nvPr/>
        </p:nvSpPr>
        <p:spPr>
          <a:xfrm>
            <a:off x="7092280" y="698905"/>
            <a:ext cx="1656184" cy="3114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600"/>
              </a:lnSpc>
              <a:spcBef>
                <a:spcPts val="0"/>
              </a:spcBef>
              <a:buNone/>
            </a:pPr>
            <a:r>
              <a:rPr lang="en-US" sz="1400" b="0" baseline="0" dirty="0" smtClean="0">
                <a:solidFill>
                  <a:schemeClr val="bg1"/>
                </a:solidFill>
                <a:latin typeface="Avenir LT Std 65 Medium" panose="020B0603020203020204" pitchFamily="34" charset="0"/>
              </a:rPr>
              <a:t>ymcaawards.co.uk</a:t>
            </a:r>
            <a:endParaRPr lang="en-GB" sz="1400" b="0" dirty="0">
              <a:solidFill>
                <a:schemeClr val="bg1"/>
              </a:solidFill>
              <a:latin typeface="Avenir LT Std 65 Medium" panose="020B0603020203020204" pitchFamily="3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2" y="490225"/>
            <a:ext cx="864097" cy="417359"/>
          </a:xfrm>
          <a:prstGeom prst="rect">
            <a:avLst/>
          </a:prstGeom>
        </p:spPr>
      </p:pic>
    </p:spTree>
    <p:extLst>
      <p:ext uri="{BB962C8B-B14F-4D97-AF65-F5344CB8AC3E}">
        <p14:creationId xmlns:p14="http://schemas.microsoft.com/office/powerpoint/2010/main" val="226512878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420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772815"/>
            <a:ext cx="8280920" cy="1440161"/>
          </a:xfrm>
        </p:spPr>
        <p:txBody>
          <a:bodyPr>
            <a:normAutofit/>
          </a:bodyPr>
          <a:lstStyle/>
          <a:p>
            <a:pPr algn="ctr"/>
            <a:r>
              <a:rPr lang="en-GB" sz="4000" dirty="0" smtClean="0">
                <a:latin typeface="Avenir LT Std 65 Medium" pitchFamily="34" charset="0"/>
              </a:rPr>
              <a:t>YMCA Awards</a:t>
            </a:r>
            <a:endParaRPr lang="en-GB" sz="4000" dirty="0">
              <a:latin typeface="Avenir LT Std 65 Medium" pitchFamily="34" charset="0"/>
            </a:endParaRPr>
          </a:p>
        </p:txBody>
      </p:sp>
      <p:sp>
        <p:nvSpPr>
          <p:cNvPr id="4" name="Title 1"/>
          <p:cNvSpPr txBox="1">
            <a:spLocks/>
          </p:cNvSpPr>
          <p:nvPr/>
        </p:nvSpPr>
        <p:spPr>
          <a:xfrm>
            <a:off x="685800" y="2708275"/>
            <a:ext cx="7772400" cy="1470025"/>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kern="1200" baseline="0">
                <a:solidFill>
                  <a:schemeClr val="bg1"/>
                </a:solidFill>
                <a:latin typeface="Arial" pitchFamily="34" charset="0"/>
                <a:ea typeface="+mj-ea"/>
                <a:cs typeface="Arial" pitchFamily="34" charset="0"/>
              </a:defRPr>
            </a:lvl1pPr>
          </a:lstStyle>
          <a:p>
            <a:pPr algn="ctr"/>
            <a:r>
              <a:rPr lang="en-GB" altLang="en-US" sz="3000" dirty="0" smtClean="0">
                <a:latin typeface="Arial" charset="0"/>
                <a:cs typeface="Arial" charset="0"/>
              </a:rPr>
              <a:t>Level 2</a:t>
            </a:r>
            <a:br>
              <a:rPr lang="en-GB" altLang="en-US" sz="3000" dirty="0" smtClean="0">
                <a:latin typeface="Arial" charset="0"/>
                <a:cs typeface="Arial" charset="0"/>
              </a:rPr>
            </a:br>
            <a:r>
              <a:rPr lang="en-GB" altLang="en-US" sz="3000" dirty="0" smtClean="0">
                <a:latin typeface="Arial" charset="0"/>
                <a:cs typeface="Arial" charset="0"/>
              </a:rPr>
              <a:t>Dietary Needs of Different Groups</a:t>
            </a:r>
          </a:p>
        </p:txBody>
      </p:sp>
    </p:spTree>
    <p:extLst>
      <p:ext uri="{BB962C8B-B14F-4D97-AF65-F5344CB8AC3E}">
        <p14:creationId xmlns:p14="http://schemas.microsoft.com/office/powerpoint/2010/main" val="3012619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95536" y="1124744"/>
            <a:ext cx="8229600" cy="1143000"/>
          </a:xfrm>
        </p:spPr>
        <p:txBody>
          <a:bodyPr/>
          <a:lstStyle/>
          <a:p>
            <a:pPr eaLnBrk="1" hangingPunct="1"/>
            <a:r>
              <a:rPr lang="en-GB" altLang="en-US" sz="3200" dirty="0" smtClean="0">
                <a:cs typeface="Arial" charset="0"/>
              </a:rPr>
              <a:t>Session aims</a:t>
            </a:r>
          </a:p>
        </p:txBody>
      </p:sp>
      <p:sp>
        <p:nvSpPr>
          <p:cNvPr id="3075" name="Content Placeholder 2"/>
          <p:cNvSpPr>
            <a:spLocks noGrp="1"/>
          </p:cNvSpPr>
          <p:nvPr>
            <p:ph idx="1"/>
          </p:nvPr>
        </p:nvSpPr>
        <p:spPr>
          <a:xfrm>
            <a:off x="539552" y="1844824"/>
            <a:ext cx="8229600" cy="4525962"/>
          </a:xfrm>
        </p:spPr>
        <p:txBody>
          <a:bodyPr/>
          <a:lstStyle/>
          <a:p>
            <a:pPr eaLnBrk="1" hangingPunct="1"/>
            <a:r>
              <a:rPr lang="en-GB" altLang="en-US" sz="2400" dirty="0" smtClean="0">
                <a:cs typeface="Arial" charset="0"/>
              </a:rPr>
              <a:t>Identify different groups with specific dietary needs to include vegetarian and vegan</a:t>
            </a:r>
          </a:p>
          <a:p>
            <a:pPr eaLnBrk="1" hangingPunct="1"/>
            <a:endParaRPr lang="en-GB" altLang="en-US" sz="2400" dirty="0" smtClean="0">
              <a:cs typeface="Arial" charset="0"/>
            </a:endParaRPr>
          </a:p>
          <a:p>
            <a:pPr eaLnBrk="1" hangingPunct="1"/>
            <a:r>
              <a:rPr lang="en-GB" altLang="en-US" sz="2400" dirty="0" smtClean="0">
                <a:cs typeface="Arial" charset="0"/>
              </a:rPr>
              <a:t>Identify how religious or cultural beliefs can influence food intake</a:t>
            </a:r>
          </a:p>
          <a:p>
            <a:pPr eaLnBrk="1" hangingPunct="1"/>
            <a:endParaRPr lang="en-GB" altLang="en-US" sz="2400" dirty="0" smtClean="0">
              <a:cs typeface="Arial" charset="0"/>
            </a:endParaRPr>
          </a:p>
          <a:p>
            <a:pPr eaLnBrk="1" hangingPunct="1"/>
            <a:r>
              <a:rPr lang="en-GB" altLang="en-US" sz="2400" dirty="0" smtClean="0">
                <a:cs typeface="Arial" charset="0"/>
              </a:rPr>
              <a:t>Explain how other factors may impact on dietary needs</a:t>
            </a:r>
          </a:p>
          <a:p>
            <a:pPr eaLnBrk="1" hangingPunct="1"/>
            <a:endParaRPr lang="en-GB" altLang="en-US" sz="2800" dirty="0" smtClean="0">
              <a:latin typeface="Arial" charset="0"/>
              <a:cs typeface="Arial" charset="0"/>
            </a:endParaRPr>
          </a:p>
        </p:txBody>
      </p:sp>
    </p:spTree>
    <p:extLst>
      <p:ext uri="{BB962C8B-B14F-4D97-AF65-F5344CB8AC3E}">
        <p14:creationId xmlns:p14="http://schemas.microsoft.com/office/powerpoint/2010/main" val="3862993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67544" y="1124744"/>
            <a:ext cx="8229600" cy="1143000"/>
          </a:xfrm>
        </p:spPr>
        <p:txBody>
          <a:bodyPr/>
          <a:lstStyle/>
          <a:p>
            <a:pPr eaLnBrk="1" hangingPunct="1"/>
            <a:r>
              <a:rPr lang="en-GB" altLang="en-US" sz="3200" dirty="0" smtClean="0">
                <a:cs typeface="Arial" charset="0"/>
              </a:rPr>
              <a:t>Vegetarian and vegan</a:t>
            </a:r>
          </a:p>
        </p:txBody>
      </p:sp>
      <p:sp>
        <p:nvSpPr>
          <p:cNvPr id="4099" name="Content Placeholder 2"/>
          <p:cNvSpPr>
            <a:spLocks noGrp="1"/>
          </p:cNvSpPr>
          <p:nvPr>
            <p:ph idx="1"/>
          </p:nvPr>
        </p:nvSpPr>
        <p:spPr>
          <a:xfrm>
            <a:off x="467544" y="1916832"/>
            <a:ext cx="8229600" cy="4525962"/>
          </a:xfrm>
        </p:spPr>
        <p:txBody>
          <a:bodyPr/>
          <a:lstStyle/>
          <a:p>
            <a:pPr eaLnBrk="1" hangingPunct="1">
              <a:buFont typeface="Arial" charset="0"/>
              <a:buNone/>
            </a:pPr>
            <a:r>
              <a:rPr lang="en-GB" altLang="en-US" sz="2400" dirty="0" smtClean="0">
                <a:cs typeface="Arial" charset="0"/>
              </a:rPr>
              <a:t>Vegetarian</a:t>
            </a:r>
            <a:endParaRPr lang="en-GB" altLang="en-US" sz="2400" dirty="0">
              <a:cs typeface="Arial" charset="0"/>
            </a:endParaRPr>
          </a:p>
          <a:p>
            <a:r>
              <a:rPr lang="en-GB" altLang="en-US" sz="2400" dirty="0" smtClean="0">
                <a:cs typeface="Arial" charset="0"/>
              </a:rPr>
              <a:t>An individual who (for ethical or moral reasons, or for reasons of personal choice) chooses not to eat meat, fish, poultry or animal products. Some vegetarians may eat eggs and dairy products</a:t>
            </a:r>
          </a:p>
          <a:p>
            <a:pPr lvl="1" eaLnBrk="1" hangingPunct="1">
              <a:buFont typeface="Courier New" pitchFamily="49" charset="0"/>
              <a:buChar char="o"/>
            </a:pPr>
            <a:endParaRPr lang="en-GB" altLang="en-US" sz="2400" dirty="0" smtClean="0">
              <a:cs typeface="Arial" charset="0"/>
            </a:endParaRPr>
          </a:p>
          <a:p>
            <a:pPr eaLnBrk="1" hangingPunct="1">
              <a:buFont typeface="Arial" charset="0"/>
              <a:buNone/>
            </a:pPr>
            <a:r>
              <a:rPr lang="en-GB" altLang="en-US" sz="2400" dirty="0" smtClean="0">
                <a:cs typeface="Arial" charset="0"/>
              </a:rPr>
              <a:t>Vegan</a:t>
            </a:r>
          </a:p>
          <a:p>
            <a:r>
              <a:rPr lang="en-GB" altLang="en-US" sz="2400" dirty="0" smtClean="0">
                <a:cs typeface="Arial" charset="0"/>
              </a:rPr>
              <a:t>As above (vegetarian), this list also extends to dairy products and eggs. </a:t>
            </a:r>
          </a:p>
          <a:p>
            <a:pPr eaLnBrk="1" hangingPunct="1">
              <a:buFont typeface="Arial" charset="0"/>
              <a:buNone/>
            </a:pPr>
            <a:endParaRPr lang="en-GB" altLang="en-US" sz="2600" dirty="0" smtClean="0">
              <a:latin typeface="Arial" charset="0"/>
              <a:cs typeface="Arial" charset="0"/>
            </a:endParaRPr>
          </a:p>
        </p:txBody>
      </p:sp>
    </p:spTree>
    <p:extLst>
      <p:ext uri="{BB962C8B-B14F-4D97-AF65-F5344CB8AC3E}">
        <p14:creationId xmlns:p14="http://schemas.microsoft.com/office/powerpoint/2010/main" val="1437575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96752"/>
            <a:ext cx="8229600" cy="1143000"/>
          </a:xfrm>
        </p:spPr>
        <p:txBody>
          <a:bodyPr rtlCol="0">
            <a:normAutofit/>
          </a:bodyPr>
          <a:lstStyle/>
          <a:p>
            <a:pPr eaLnBrk="1" fontAlgn="auto" hangingPunct="1">
              <a:spcAft>
                <a:spcPts val="0"/>
              </a:spcAft>
              <a:defRPr/>
            </a:pPr>
            <a:r>
              <a:rPr lang="en-GB" sz="3200" dirty="0" smtClean="0">
                <a:solidFill>
                  <a:schemeClr val="tx1">
                    <a:lumMod val="95000"/>
                    <a:lumOff val="5000"/>
                  </a:schemeClr>
                </a:solidFill>
                <a:cs typeface="Arial" pitchFamily="34" charset="0"/>
              </a:rPr>
              <a:t>Religion and culture</a:t>
            </a:r>
            <a:endParaRPr lang="en-GB" sz="3200" dirty="0">
              <a:solidFill>
                <a:schemeClr val="tx1">
                  <a:lumMod val="95000"/>
                  <a:lumOff val="5000"/>
                </a:schemeClr>
              </a:solidFill>
              <a:cs typeface="Arial" pitchFamily="34" charset="0"/>
            </a:endParaRPr>
          </a:p>
        </p:txBody>
      </p:sp>
      <p:sp>
        <p:nvSpPr>
          <p:cNvPr id="3" name="Content Placeholder 2"/>
          <p:cNvSpPr>
            <a:spLocks noGrp="1"/>
          </p:cNvSpPr>
          <p:nvPr>
            <p:ph idx="1"/>
          </p:nvPr>
        </p:nvSpPr>
        <p:spPr>
          <a:xfrm>
            <a:off x="395536" y="1844824"/>
            <a:ext cx="8229600" cy="4525962"/>
          </a:xfrm>
        </p:spPr>
        <p:txBody>
          <a:bodyPr rtlCol="0">
            <a:noAutofit/>
          </a:bodyPr>
          <a:lstStyle/>
          <a:p>
            <a:pPr eaLnBrk="1" fontAlgn="auto" hangingPunct="1">
              <a:spcAft>
                <a:spcPts val="0"/>
              </a:spcAft>
              <a:buFont typeface="Arial" pitchFamily="34" charset="0"/>
              <a:buNone/>
              <a:defRPr/>
            </a:pPr>
            <a:r>
              <a:rPr lang="en-GB" sz="2800" dirty="0" smtClean="0">
                <a:solidFill>
                  <a:schemeClr val="tx1">
                    <a:lumMod val="95000"/>
                    <a:lumOff val="5000"/>
                  </a:schemeClr>
                </a:solidFill>
                <a:latin typeface="Arial" pitchFamily="34" charset="0"/>
                <a:cs typeface="Arial" pitchFamily="34" charset="0"/>
              </a:rPr>
              <a:t>	</a:t>
            </a:r>
            <a:r>
              <a:rPr lang="en-GB" sz="2400" dirty="0" smtClean="0">
                <a:solidFill>
                  <a:schemeClr val="tx1">
                    <a:lumMod val="95000"/>
                    <a:lumOff val="5000"/>
                  </a:schemeClr>
                </a:solidFill>
                <a:cs typeface="Arial" pitchFamily="34" charset="0"/>
              </a:rPr>
              <a:t>Many </a:t>
            </a:r>
            <a:r>
              <a:rPr lang="en-GB" sz="2400" dirty="0">
                <a:solidFill>
                  <a:schemeClr val="tx1">
                    <a:lumMod val="95000"/>
                    <a:lumOff val="5000"/>
                  </a:schemeClr>
                </a:solidFill>
                <a:cs typeface="Arial" pitchFamily="34" charset="0"/>
              </a:rPr>
              <a:t>religions/cultures follow dietary </a:t>
            </a:r>
            <a:r>
              <a:rPr lang="en-GB" sz="2400" dirty="0" smtClean="0">
                <a:solidFill>
                  <a:schemeClr val="tx1">
                    <a:lumMod val="95000"/>
                    <a:lumOff val="5000"/>
                  </a:schemeClr>
                </a:solidFill>
                <a:cs typeface="Arial" pitchFamily="34" charset="0"/>
              </a:rPr>
              <a:t>practices  such as:</a:t>
            </a:r>
          </a:p>
          <a:p>
            <a:pPr lvl="1">
              <a:buFont typeface="Arial" panose="020B0604020202020204" pitchFamily="34" charset="0"/>
              <a:buChar char="•"/>
              <a:defRPr/>
            </a:pPr>
            <a:r>
              <a:rPr lang="en-GB" sz="2400" dirty="0" smtClean="0">
                <a:solidFill>
                  <a:schemeClr val="tx1">
                    <a:lumMod val="95000"/>
                    <a:lumOff val="5000"/>
                  </a:schemeClr>
                </a:solidFill>
                <a:cs typeface="Arial" pitchFamily="34" charset="0"/>
              </a:rPr>
              <a:t>Abstinence</a:t>
            </a:r>
          </a:p>
          <a:p>
            <a:pPr lvl="1">
              <a:buFont typeface="Arial" panose="020B0604020202020204" pitchFamily="34" charset="0"/>
              <a:buChar char="•"/>
              <a:defRPr/>
            </a:pPr>
            <a:r>
              <a:rPr lang="en-GB" sz="2400" dirty="0" smtClean="0">
                <a:solidFill>
                  <a:schemeClr val="tx1">
                    <a:lumMod val="95000"/>
                    <a:lumOff val="5000"/>
                  </a:schemeClr>
                </a:solidFill>
                <a:cs typeface="Arial" pitchFamily="34" charset="0"/>
              </a:rPr>
              <a:t>Fasting</a:t>
            </a:r>
          </a:p>
          <a:p>
            <a:pPr lvl="1">
              <a:buFont typeface="Arial" panose="020B0604020202020204" pitchFamily="34" charset="0"/>
              <a:buChar char="•"/>
              <a:defRPr/>
            </a:pPr>
            <a:r>
              <a:rPr lang="en-GB" sz="2400" dirty="0" smtClean="0">
                <a:solidFill>
                  <a:schemeClr val="tx1">
                    <a:lumMod val="95000"/>
                    <a:lumOff val="5000"/>
                  </a:schemeClr>
                </a:solidFill>
                <a:cs typeface="Arial" pitchFamily="34" charset="0"/>
              </a:rPr>
              <a:t>Restriction </a:t>
            </a:r>
            <a:r>
              <a:rPr lang="en-GB" sz="2400" dirty="0">
                <a:solidFill>
                  <a:schemeClr val="tx1">
                    <a:lumMod val="95000"/>
                    <a:lumOff val="5000"/>
                  </a:schemeClr>
                </a:solidFill>
                <a:cs typeface="Arial" pitchFamily="34" charset="0"/>
              </a:rPr>
              <a:t>of </a:t>
            </a:r>
            <a:r>
              <a:rPr lang="en-GB" sz="2400" dirty="0" smtClean="0">
                <a:solidFill>
                  <a:schemeClr val="tx1">
                    <a:lumMod val="95000"/>
                    <a:lumOff val="5000"/>
                  </a:schemeClr>
                </a:solidFill>
                <a:cs typeface="Arial" pitchFamily="34" charset="0"/>
              </a:rPr>
              <a:t>food </a:t>
            </a:r>
            <a:endParaRPr lang="en-GB" sz="2400" dirty="0">
              <a:solidFill>
                <a:schemeClr val="tx1">
                  <a:lumMod val="95000"/>
                  <a:lumOff val="5000"/>
                </a:schemeClr>
              </a:solidFill>
              <a:cs typeface="Arial" pitchFamily="34" charset="0"/>
            </a:endParaRPr>
          </a:p>
          <a:p>
            <a:pPr lvl="1">
              <a:buFont typeface="Arial" panose="020B0604020202020204" pitchFamily="34" charset="0"/>
              <a:buChar char="•"/>
              <a:defRPr/>
            </a:pPr>
            <a:r>
              <a:rPr lang="en-GB" sz="2400" dirty="0">
                <a:solidFill>
                  <a:schemeClr val="tx1">
                    <a:lumMod val="95000"/>
                    <a:lumOff val="5000"/>
                  </a:schemeClr>
                </a:solidFill>
                <a:cs typeface="Arial" pitchFamily="34" charset="0"/>
              </a:rPr>
              <a:t>R</a:t>
            </a:r>
            <a:r>
              <a:rPr lang="en-GB" sz="2400" dirty="0" smtClean="0">
                <a:solidFill>
                  <a:schemeClr val="tx1">
                    <a:lumMod val="95000"/>
                    <a:lumOff val="5000"/>
                  </a:schemeClr>
                </a:solidFill>
                <a:cs typeface="Arial" pitchFamily="34" charset="0"/>
              </a:rPr>
              <a:t>ules </a:t>
            </a:r>
            <a:r>
              <a:rPr lang="en-GB" sz="2400" dirty="0">
                <a:solidFill>
                  <a:schemeClr val="tx1">
                    <a:lumMod val="95000"/>
                    <a:lumOff val="5000"/>
                  </a:schemeClr>
                </a:solidFill>
                <a:cs typeface="Arial" pitchFamily="34" charset="0"/>
              </a:rPr>
              <a:t>on food preparation, </a:t>
            </a:r>
            <a:endParaRPr lang="en-GB" sz="2400" dirty="0" smtClean="0">
              <a:solidFill>
                <a:schemeClr val="tx1">
                  <a:lumMod val="95000"/>
                  <a:lumOff val="5000"/>
                </a:schemeClr>
              </a:solidFill>
              <a:cs typeface="Arial" pitchFamily="34" charset="0"/>
            </a:endParaRPr>
          </a:p>
          <a:p>
            <a:pPr lvl="1" eaLnBrk="1" fontAlgn="auto" hangingPunct="1">
              <a:spcAft>
                <a:spcPts val="0"/>
              </a:spcAft>
              <a:buFont typeface="Arial" pitchFamily="34" charset="0"/>
              <a:buNone/>
              <a:defRPr/>
            </a:pPr>
            <a:endParaRPr lang="en-GB" sz="2400" dirty="0" smtClean="0">
              <a:solidFill>
                <a:schemeClr val="tx1">
                  <a:lumMod val="95000"/>
                  <a:lumOff val="5000"/>
                </a:schemeClr>
              </a:solidFill>
              <a:cs typeface="Arial" pitchFamily="34" charset="0"/>
            </a:endParaRPr>
          </a:p>
          <a:p>
            <a:pPr lvl="1" eaLnBrk="1" fontAlgn="auto" hangingPunct="1">
              <a:spcAft>
                <a:spcPts val="0"/>
              </a:spcAft>
              <a:buFont typeface="Arial" pitchFamily="34" charset="0"/>
              <a:buNone/>
              <a:defRPr/>
            </a:pPr>
            <a:r>
              <a:rPr lang="en-GB" sz="2400" dirty="0" smtClean="0">
                <a:solidFill>
                  <a:schemeClr val="tx1">
                    <a:lumMod val="95000"/>
                    <a:lumOff val="5000"/>
                  </a:schemeClr>
                </a:solidFill>
                <a:cs typeface="Arial" pitchFamily="34" charset="0"/>
              </a:rPr>
              <a:t>The above </a:t>
            </a:r>
            <a:r>
              <a:rPr lang="en-GB" sz="2400" dirty="0">
                <a:solidFill>
                  <a:schemeClr val="tx1">
                    <a:lumMod val="95000"/>
                    <a:lumOff val="5000"/>
                  </a:schemeClr>
                </a:solidFill>
                <a:cs typeface="Arial" pitchFamily="34" charset="0"/>
              </a:rPr>
              <a:t>may affect their food selection.</a:t>
            </a:r>
          </a:p>
          <a:p>
            <a:pPr eaLnBrk="1" fontAlgn="auto" hangingPunct="1">
              <a:spcAft>
                <a:spcPts val="0"/>
              </a:spcAft>
              <a:buFont typeface="Arial" pitchFamily="34" charset="0"/>
              <a:buNone/>
              <a:defRPr/>
            </a:pPr>
            <a:r>
              <a:rPr lang="en-GB" sz="2800" dirty="0">
                <a:solidFill>
                  <a:schemeClr val="tx1">
                    <a:lumMod val="95000"/>
                    <a:lumOff val="5000"/>
                  </a:schemeClr>
                </a:solidFill>
                <a:latin typeface="Arial" pitchFamily="34" charset="0"/>
                <a:cs typeface="Arial" pitchFamily="34" charset="0"/>
              </a:rPr>
              <a:t> </a:t>
            </a:r>
          </a:p>
          <a:p>
            <a:pPr eaLnBrk="1" fontAlgn="auto" hangingPunct="1">
              <a:spcAft>
                <a:spcPts val="0"/>
              </a:spcAft>
              <a:buFont typeface="Arial" pitchFamily="34" charset="0"/>
              <a:buChar char="•"/>
              <a:defRPr/>
            </a:pPr>
            <a:endParaRPr lang="en-GB" sz="2800" dirty="0">
              <a:solidFill>
                <a:schemeClr val="tx1">
                  <a:lumMod val="95000"/>
                  <a:lumOff val="5000"/>
                </a:schemeClr>
              </a:solidFill>
              <a:latin typeface="Arial" pitchFamily="34" charset="0"/>
              <a:cs typeface="Arial" pitchFamily="34" charset="0"/>
            </a:endParaRPr>
          </a:p>
        </p:txBody>
      </p:sp>
    </p:spTree>
    <p:extLst>
      <p:ext uri="{BB962C8B-B14F-4D97-AF65-F5344CB8AC3E}">
        <p14:creationId xmlns:p14="http://schemas.microsoft.com/office/powerpoint/2010/main" val="4252903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7544" y="1196752"/>
            <a:ext cx="8229600" cy="1143000"/>
          </a:xfrm>
        </p:spPr>
        <p:txBody>
          <a:bodyPr/>
          <a:lstStyle/>
          <a:p>
            <a:pPr eaLnBrk="1" hangingPunct="1"/>
            <a:r>
              <a:rPr lang="en-GB" altLang="en-US" sz="3200" dirty="0" smtClean="0">
                <a:cs typeface="Arial" charset="0"/>
              </a:rPr>
              <a:t>Additional factors to consider</a:t>
            </a:r>
          </a:p>
        </p:txBody>
      </p:sp>
      <p:sp>
        <p:nvSpPr>
          <p:cNvPr id="6147" name="Content Placeholder 2"/>
          <p:cNvSpPr>
            <a:spLocks noGrp="1"/>
          </p:cNvSpPr>
          <p:nvPr>
            <p:ph idx="1"/>
          </p:nvPr>
        </p:nvSpPr>
        <p:spPr>
          <a:xfrm>
            <a:off x="370309" y="1916832"/>
            <a:ext cx="8748464" cy="4525962"/>
          </a:xfrm>
        </p:spPr>
        <p:txBody>
          <a:bodyPr/>
          <a:lstStyle/>
          <a:p>
            <a:pPr eaLnBrk="1" hangingPunct="1">
              <a:buFont typeface="Arial" charset="0"/>
              <a:buNone/>
            </a:pPr>
            <a:r>
              <a:rPr lang="en-GB" altLang="en-US" sz="2400" dirty="0" smtClean="0">
                <a:cs typeface="Arial" charset="0"/>
              </a:rPr>
              <a:t>Medical conditions</a:t>
            </a:r>
          </a:p>
          <a:p>
            <a:pPr eaLnBrk="1" hangingPunct="1">
              <a:buFont typeface="Arial" charset="0"/>
              <a:buNone/>
            </a:pPr>
            <a:endParaRPr lang="en-GB" altLang="en-US" sz="2400" dirty="0" smtClean="0">
              <a:cs typeface="Arial" charset="0"/>
            </a:endParaRPr>
          </a:p>
          <a:p>
            <a:pPr lvl="1">
              <a:buFont typeface="Arial" panose="020B0604020202020204" pitchFamily="34" charset="0"/>
              <a:buChar char="•"/>
            </a:pPr>
            <a:r>
              <a:rPr lang="en-GB" altLang="en-US" sz="2400" dirty="0" smtClean="0">
                <a:cs typeface="Arial" charset="0"/>
              </a:rPr>
              <a:t>Loss of appetite</a:t>
            </a:r>
          </a:p>
          <a:p>
            <a:pPr lvl="1">
              <a:buFont typeface="Arial" panose="020B0604020202020204" pitchFamily="34" charset="0"/>
              <a:buChar char="•"/>
            </a:pPr>
            <a:r>
              <a:rPr lang="en-GB" altLang="en-US" sz="2400" dirty="0" smtClean="0">
                <a:cs typeface="Arial" charset="0"/>
              </a:rPr>
              <a:t>More protein may be required to build and repair</a:t>
            </a:r>
          </a:p>
          <a:p>
            <a:pPr lvl="1">
              <a:buFont typeface="Arial" panose="020B0604020202020204" pitchFamily="34" charset="0"/>
              <a:buChar char="•"/>
            </a:pPr>
            <a:r>
              <a:rPr lang="en-GB" altLang="en-US" sz="2400" dirty="0" smtClean="0">
                <a:cs typeface="Arial" charset="0"/>
              </a:rPr>
              <a:t>Individuals may need more than the Recommended Daily Amount (RDA)</a:t>
            </a:r>
          </a:p>
          <a:p>
            <a:pPr lvl="1">
              <a:buFont typeface="Arial" panose="020B0604020202020204" pitchFamily="34" charset="0"/>
              <a:buChar char="•"/>
            </a:pPr>
            <a:r>
              <a:rPr lang="en-GB" altLang="en-US" sz="2400" dirty="0" smtClean="0">
                <a:cs typeface="Arial" charset="0"/>
              </a:rPr>
              <a:t>A dieticians role is to evaluate these dietary needs.</a:t>
            </a:r>
          </a:p>
        </p:txBody>
      </p:sp>
    </p:spTree>
    <p:extLst>
      <p:ext uri="{BB962C8B-B14F-4D97-AF65-F5344CB8AC3E}">
        <p14:creationId xmlns:p14="http://schemas.microsoft.com/office/powerpoint/2010/main" val="782040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95536" y="1196752"/>
            <a:ext cx="8229600" cy="1143000"/>
          </a:xfrm>
        </p:spPr>
        <p:txBody>
          <a:bodyPr/>
          <a:lstStyle/>
          <a:p>
            <a:pPr eaLnBrk="1" hangingPunct="1"/>
            <a:r>
              <a:rPr lang="en-GB" altLang="en-US" sz="3200" dirty="0" smtClean="0">
                <a:cs typeface="Arial" charset="0"/>
              </a:rPr>
              <a:t>Age</a:t>
            </a:r>
          </a:p>
        </p:txBody>
      </p:sp>
      <p:pic>
        <p:nvPicPr>
          <p:cNvPr id="7171" name="Picture 4" descr="Untitled-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9385" y="1844824"/>
            <a:ext cx="7667625" cy="44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7268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95536" y="1196752"/>
            <a:ext cx="8229600" cy="1143000"/>
          </a:xfrm>
        </p:spPr>
        <p:txBody>
          <a:bodyPr/>
          <a:lstStyle/>
          <a:p>
            <a:pPr eaLnBrk="1" hangingPunct="1"/>
            <a:r>
              <a:rPr lang="en-GB" altLang="en-US" sz="3200" dirty="0" smtClean="0">
                <a:cs typeface="Arial" charset="0"/>
              </a:rPr>
              <a:t>Activity levels</a:t>
            </a:r>
          </a:p>
        </p:txBody>
      </p:sp>
      <p:sp>
        <p:nvSpPr>
          <p:cNvPr id="8195" name="Content Placeholder 2"/>
          <p:cNvSpPr>
            <a:spLocks noGrp="1"/>
          </p:cNvSpPr>
          <p:nvPr>
            <p:ph idx="1"/>
          </p:nvPr>
        </p:nvSpPr>
        <p:spPr>
          <a:xfrm>
            <a:off x="467544" y="1844824"/>
            <a:ext cx="8229600" cy="3816350"/>
          </a:xfrm>
        </p:spPr>
        <p:txBody>
          <a:bodyPr/>
          <a:lstStyle/>
          <a:p>
            <a:pPr eaLnBrk="1" hangingPunct="1"/>
            <a:r>
              <a:rPr lang="en-GB" altLang="en-US" sz="2400" dirty="0" smtClean="0">
                <a:cs typeface="Arial" charset="0"/>
              </a:rPr>
              <a:t>Individuals who have an active job will require more energy</a:t>
            </a:r>
          </a:p>
          <a:p>
            <a:pPr eaLnBrk="1" hangingPunct="1"/>
            <a:endParaRPr lang="en-GB" altLang="en-US" sz="2400" dirty="0" smtClean="0">
              <a:cs typeface="Arial" charset="0"/>
            </a:endParaRPr>
          </a:p>
          <a:p>
            <a:pPr eaLnBrk="1" hangingPunct="1"/>
            <a:r>
              <a:rPr lang="en-GB" altLang="en-US" sz="2400" dirty="0" smtClean="0">
                <a:cs typeface="Arial" charset="0"/>
              </a:rPr>
              <a:t>Individuals who exercise regularly may require more energy</a:t>
            </a:r>
          </a:p>
          <a:p>
            <a:pPr eaLnBrk="1" hangingPunct="1"/>
            <a:endParaRPr lang="en-GB" altLang="en-US" sz="2400" dirty="0" smtClean="0">
              <a:cs typeface="Arial" charset="0"/>
            </a:endParaRPr>
          </a:p>
          <a:p>
            <a:pPr eaLnBrk="1" hangingPunct="1"/>
            <a:r>
              <a:rPr lang="en-GB" altLang="en-US" sz="2400" dirty="0" smtClean="0">
                <a:cs typeface="Arial" charset="0"/>
              </a:rPr>
              <a:t>The proportion of the food groups would stay they same, but their plate would be bigger.</a:t>
            </a:r>
          </a:p>
        </p:txBody>
      </p:sp>
    </p:spTree>
    <p:extLst>
      <p:ext uri="{BB962C8B-B14F-4D97-AF65-F5344CB8AC3E}">
        <p14:creationId xmlns:p14="http://schemas.microsoft.com/office/powerpoint/2010/main" val="1563858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90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End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Inn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 4" id="{E2150119-4C85-4496-B633-D17F659B5895}" vid="{D068DE8F-3E33-4DBB-B0E1-DB27B0E22667}"/>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n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988B2962-37E5-4547-84D7-9A6B0B6D9ABC}" vid="{E0B2B716-A3CD-40ED-B1A1-7A4017E4AF12}"/>
    </a:ext>
  </a:extLst>
</a:theme>
</file>

<file path=ppt/theme/theme5.xml><?xml version="1.0" encoding="utf-8"?>
<a:theme xmlns:a="http://schemas.openxmlformats.org/drawingml/2006/main" name="1_Intro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Inn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ymca PP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ymca PP TEMPLATE" id="{B3BF06C1-B6DB-40A6-9724-BC36714F3926}" vid="{A73F20F2-7C7A-4C6D-9B12-12FE8F402EBB}"/>
    </a:ext>
  </a:extLst>
</a:theme>
</file>

<file path=ppt/theme/theme8.xml><?xml version="1.0" encoding="utf-8"?>
<a:theme xmlns:a="http://schemas.openxmlformats.org/drawingml/2006/main" name="1_End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 4" id="{E2150119-4C85-4496-B633-D17F659B5895}" vid="{32D24A58-0AD0-48EF-897F-2895FF1B6F62}"/>
    </a:ext>
  </a:extLst>
</a:theme>
</file>

<file path=ppt/theme/theme9.xml><?xml version="1.0" encoding="utf-8"?>
<a:theme xmlns:a="http://schemas.openxmlformats.org/drawingml/2006/main" name="2_Intro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 4" id="{E2150119-4C85-4496-B633-D17F659B5895}" vid="{B335065C-A891-4484-8C1E-4A63A0D78DFF}"/>
    </a:ext>
  </a:extLst>
</a:theme>
</file>

<file path=docProps/app.xml><?xml version="1.0" encoding="utf-8"?>
<Properties xmlns="http://schemas.openxmlformats.org/officeDocument/2006/extended-properties" xmlns:vt="http://schemas.openxmlformats.org/officeDocument/2006/docPropsVTypes">
  <TotalTime>71</TotalTime>
  <Words>177</Words>
  <Application>Microsoft Office PowerPoint</Application>
  <PresentationFormat>On-screen Show (4:3)</PresentationFormat>
  <Paragraphs>37</Paragraphs>
  <Slides>9</Slides>
  <Notes>0</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9</vt:i4>
      </vt:variant>
    </vt:vector>
  </HeadingPairs>
  <TitlesOfParts>
    <vt:vector size="23" baseType="lpstr">
      <vt:lpstr>Arial</vt:lpstr>
      <vt:lpstr>Avenir LT Std 65 Medium</vt:lpstr>
      <vt:lpstr>Calibri</vt:lpstr>
      <vt:lpstr>Courier New</vt:lpstr>
      <vt:lpstr>End slide</vt:lpstr>
      <vt:lpstr>Intro Slide</vt:lpstr>
      <vt:lpstr>Inner slide</vt:lpstr>
      <vt:lpstr>Theme1</vt:lpstr>
      <vt:lpstr>1_Intro Slide</vt:lpstr>
      <vt:lpstr>1_Inner slide</vt:lpstr>
      <vt:lpstr>ymca PP TEMPLATE</vt:lpstr>
      <vt:lpstr>1_End slide</vt:lpstr>
      <vt:lpstr>2_Intro Slide</vt:lpstr>
      <vt:lpstr>2_Inner slide</vt:lpstr>
      <vt:lpstr>PowerPoint Presentation</vt:lpstr>
      <vt:lpstr>YMCA Awards</vt:lpstr>
      <vt:lpstr>Session aims</vt:lpstr>
      <vt:lpstr>Vegetarian and vegan</vt:lpstr>
      <vt:lpstr>Religion and culture</vt:lpstr>
      <vt:lpstr>Additional factors to consider</vt:lpstr>
      <vt:lpstr>Age</vt:lpstr>
      <vt:lpstr>Activity levels</vt:lpstr>
      <vt:lpstr>PowerPoint Presentation</vt:lpstr>
    </vt:vector>
  </TitlesOfParts>
  <Company>Central YMCA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Richardson</dc:creator>
  <cp:lastModifiedBy>Adam Williams</cp:lastModifiedBy>
  <cp:revision>13</cp:revision>
  <dcterms:created xsi:type="dcterms:W3CDTF">2012-10-03T08:43:26Z</dcterms:created>
  <dcterms:modified xsi:type="dcterms:W3CDTF">2015-05-15T13:22:49Z</dcterms:modified>
</cp:coreProperties>
</file>