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60" r:id="rId2"/>
    <p:sldMasterId id="2147483672" r:id="rId3"/>
    <p:sldMasterId id="2147483686" r:id="rId4"/>
    <p:sldMasterId id="2147483690" r:id="rId5"/>
    <p:sldMasterId id="2147483694" r:id="rId6"/>
    <p:sldMasterId id="2147483697" r:id="rId7"/>
    <p:sldMasterId id="2147483700" r:id="rId8"/>
    <p:sldMasterId id="2147483703" r:id="rId9"/>
    <p:sldMasterId id="2147483707" r:id="rId10"/>
  </p:sldMasterIdLst>
  <p:handoutMasterIdLst>
    <p:handoutMasterId r:id="rId42"/>
  </p:handoutMasterIdLst>
  <p:sldIdLst>
    <p:sldId id="256" r:id="rId11"/>
    <p:sldId id="257" r:id="rId12"/>
    <p:sldId id="260" r:id="rId13"/>
    <p:sldId id="262" r:id="rId14"/>
    <p:sldId id="264" r:id="rId15"/>
    <p:sldId id="265" r:id="rId16"/>
    <p:sldId id="270" r:id="rId17"/>
    <p:sldId id="266" r:id="rId18"/>
    <p:sldId id="269" r:id="rId19"/>
    <p:sldId id="268" r:id="rId20"/>
    <p:sldId id="267" r:id="rId21"/>
    <p:sldId id="272" r:id="rId22"/>
    <p:sldId id="273" r:id="rId23"/>
    <p:sldId id="271" r:id="rId24"/>
    <p:sldId id="277" r:id="rId25"/>
    <p:sldId id="286" r:id="rId26"/>
    <p:sldId id="285" r:id="rId27"/>
    <p:sldId id="284" r:id="rId28"/>
    <p:sldId id="287" r:id="rId29"/>
    <p:sldId id="283" r:id="rId30"/>
    <p:sldId id="282" r:id="rId31"/>
    <p:sldId id="281" r:id="rId32"/>
    <p:sldId id="278" r:id="rId33"/>
    <p:sldId id="279" r:id="rId34"/>
    <p:sldId id="276" r:id="rId35"/>
    <p:sldId id="280" r:id="rId36"/>
    <p:sldId id="275" r:id="rId37"/>
    <p:sldId id="274" r:id="rId38"/>
    <p:sldId id="288" r:id="rId39"/>
    <p:sldId id="289" r:id="rId40"/>
    <p:sldId id="26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3750" autoAdjust="0"/>
  </p:normalViewPr>
  <p:slideViewPr>
    <p:cSldViewPr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342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6FA2B-47B7-4A03-837C-9172C916D433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B5E45-8239-4E36-87B4-4D738271A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410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7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299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772815"/>
            <a:ext cx="7918648" cy="1440161"/>
          </a:xfrm>
          <a:prstGeom prst="rect">
            <a:avLst/>
          </a:prstGeom>
        </p:spPr>
        <p:txBody>
          <a:bodyPr anchor="t"/>
          <a:lstStyle>
            <a:lvl1pPr algn="l"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Intro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645024"/>
            <a:ext cx="7232848" cy="1993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Subheader</a:t>
            </a:r>
            <a:r>
              <a:rPr lang="en-US" dirty="0" smtClean="0"/>
              <a:t> – move to suit length of intro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157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023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3240360" cy="22322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23928" y="1844824"/>
            <a:ext cx="4694312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7677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3859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450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441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543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615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721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4" y="5949280"/>
            <a:ext cx="5328592" cy="67545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details end style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58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4" y="5949280"/>
            <a:ext cx="5328592" cy="67545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details end style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823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772815"/>
            <a:ext cx="7918648" cy="1440161"/>
          </a:xfrm>
          <a:prstGeom prst="rect">
            <a:avLst/>
          </a:prstGeom>
        </p:spPr>
        <p:txBody>
          <a:bodyPr anchor="t"/>
          <a:lstStyle>
            <a:lvl1pPr algn="l"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Intro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645024"/>
            <a:ext cx="7232848" cy="1993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Subheader</a:t>
            </a:r>
            <a:r>
              <a:rPr lang="en-US" dirty="0" smtClean="0"/>
              <a:t> – move to suit length of intro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895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86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3240360" cy="22322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23928" y="1844824"/>
            <a:ext cx="4694312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141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35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460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772815"/>
            <a:ext cx="7918648" cy="1440161"/>
          </a:xfrm>
        </p:spPr>
        <p:txBody>
          <a:bodyPr anchor="t"/>
          <a:lstStyle>
            <a:lvl1pPr algn="l"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Intro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645024"/>
            <a:ext cx="7232848" cy="199377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Subheader</a:t>
            </a:r>
            <a:r>
              <a:rPr lang="en-US" dirty="0" smtClean="0"/>
              <a:t> – move to suit length of intro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BBD4-4BE8-4E28-B92B-60C7AE278155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0EF1-890B-4AF0-91B2-4B14D5602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473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BBD4-4BE8-4E28-B92B-60C7AE278155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0EF1-890B-4AF0-91B2-4B14D5602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22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3240360" cy="2232248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23928" y="1844824"/>
            <a:ext cx="4694312" cy="4392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58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570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911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680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018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3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6" y="500915"/>
            <a:ext cx="864096" cy="41735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rgbClr val="0072BC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rgbClr val="0072BC"/>
              </a:solidFill>
              <a:latin typeface="Avenir LT Std 65 Medium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11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EBBD4-4BE8-4E28-B92B-60C7AE278155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A0EF1-890B-4AF0-91B2-4B14D560241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5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9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7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79712" y="5805264"/>
            <a:ext cx="5164807" cy="0"/>
          </a:xfrm>
          <a:prstGeom prst="line">
            <a:avLst/>
          </a:prstGeom>
          <a:ln w="190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1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kern="1200">
          <a:solidFill>
            <a:srgbClr val="0072BC"/>
          </a:solidFill>
          <a:latin typeface="Avenir LT Std 65 Medium" panose="020B060302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chemeClr val="bg1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chemeClr val="bg1"/>
              </a:solidFill>
              <a:latin typeface="Avenir LT Std 65 Medium" panose="020B06030202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0225"/>
            <a:ext cx="864097" cy="4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9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6" y="500915"/>
            <a:ext cx="864096" cy="41735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rgbClr val="0072BC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rgbClr val="0072BC"/>
              </a:solidFill>
              <a:latin typeface="Avenir LT Std 65 Medium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3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8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kern="1200" baseline="0">
          <a:solidFill>
            <a:srgbClr val="0072BC"/>
          </a:solidFill>
          <a:latin typeface="Avenir LT Std 65 Medium" panose="020B060302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79712" y="5805264"/>
            <a:ext cx="5164807" cy="0"/>
          </a:xfrm>
          <a:prstGeom prst="line">
            <a:avLst/>
          </a:prstGeom>
          <a:ln w="190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27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10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kern="1200">
          <a:solidFill>
            <a:srgbClr val="0072BC"/>
          </a:solidFill>
          <a:latin typeface="Avenir LT Std 65 Medium" panose="020B060302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chemeClr val="bg1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chemeClr val="bg1"/>
              </a:solidFill>
              <a:latin typeface="Avenir LT Std 65 Medium" panose="020B06030202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0225"/>
            <a:ext cx="864097" cy="4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6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42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04672" y="1772816"/>
            <a:ext cx="8559816" cy="4752528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GB" sz="2400" dirty="0" smtClean="0">
                <a:cs typeface="Arial" pitchFamily="34" charset="0"/>
              </a:rPr>
              <a:t>Aims:</a:t>
            </a:r>
          </a:p>
          <a:p>
            <a:pPr>
              <a:buFont typeface="Arial" pitchFamily="34" charset="0"/>
              <a:buNone/>
              <a:defRPr/>
            </a:pPr>
            <a:endParaRPr lang="en-GB" sz="2400" dirty="0" smtClean="0">
              <a:cs typeface="Arial" pitchFamily="34" charset="0"/>
            </a:endParaRP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To achieve personal goals (short or long term)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Examples:</a:t>
            </a:r>
          </a:p>
          <a:p>
            <a:pPr lvl="1">
              <a:defRPr/>
            </a:pPr>
            <a:r>
              <a:rPr lang="en-GB" sz="2400" dirty="0" smtClean="0">
                <a:cs typeface="Arial" pitchFamily="34" charset="0"/>
              </a:rPr>
              <a:t> raise heart rate to training zone for a CV workout (burn calories, improve stamina etc.)</a:t>
            </a:r>
          </a:p>
          <a:p>
            <a:pPr lvl="1">
              <a:defRPr/>
            </a:pPr>
            <a:r>
              <a:rPr lang="en-GB" sz="2400" dirty="0" smtClean="0">
                <a:cs typeface="Arial" pitchFamily="34" charset="0"/>
              </a:rPr>
              <a:t>Muscular fitness workout to strengthen or tone muscles (specific body area or generally)</a:t>
            </a:r>
          </a:p>
          <a:p>
            <a:pPr lvl="1">
              <a:defRPr/>
            </a:pPr>
            <a:r>
              <a:rPr lang="en-GB" sz="2400" dirty="0" smtClean="0">
                <a:cs typeface="Arial" pitchFamily="34" charset="0"/>
              </a:rPr>
              <a:t>Increase flexibility for improved posture or for rehab reasons</a:t>
            </a:r>
          </a:p>
          <a:p>
            <a:pPr>
              <a:buFont typeface="Arial" pitchFamily="34" charset="0"/>
              <a:buNone/>
              <a:defRPr/>
            </a:pPr>
            <a:endParaRPr lang="en-GB" sz="26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0920" y="1209948"/>
            <a:ext cx="8229600" cy="8509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pitchFamily="34" charset="0"/>
              </a:rPr>
              <a:t>Main component</a:t>
            </a:r>
          </a:p>
        </p:txBody>
      </p:sp>
    </p:spTree>
    <p:extLst>
      <p:ext uri="{BB962C8B-B14F-4D97-AF65-F5344CB8AC3E}">
        <p14:creationId xmlns:p14="http://schemas.microsoft.com/office/powerpoint/2010/main" val="3678289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18336" y="141277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pitchFamily="34" charset="0"/>
              </a:rPr>
              <a:t>Cool Down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32064" y="2276872"/>
            <a:ext cx="8229600" cy="42052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altLang="en-US" sz="2400" dirty="0" smtClean="0">
                <a:cs typeface="Arial" pitchFamily="34" charset="0"/>
              </a:rPr>
              <a:t>Aims:</a:t>
            </a:r>
          </a:p>
          <a:p>
            <a:pPr>
              <a:buFont typeface="Arial" pitchFamily="34" charset="0"/>
              <a:buNone/>
            </a:pPr>
            <a:endParaRPr lang="en-GB" altLang="en-US" sz="2400" dirty="0" smtClean="0">
              <a:cs typeface="Arial" pitchFamily="34" charset="0"/>
            </a:endParaRPr>
          </a:p>
          <a:p>
            <a:r>
              <a:rPr lang="en-GB" altLang="en-US" sz="2400" dirty="0" smtClean="0">
                <a:cs typeface="Arial" pitchFamily="34" charset="0"/>
              </a:rPr>
              <a:t>Return heart rate to pre-exercise rate</a:t>
            </a:r>
          </a:p>
          <a:p>
            <a:r>
              <a:rPr lang="en-GB" altLang="en-US" sz="2400" dirty="0" smtClean="0">
                <a:cs typeface="Arial" pitchFamily="34" charset="0"/>
              </a:rPr>
              <a:t>(if follows a muscle fitness workout, may include a “re-warm”)</a:t>
            </a:r>
          </a:p>
          <a:p>
            <a:r>
              <a:rPr lang="en-GB" altLang="en-US" sz="2400" dirty="0" smtClean="0">
                <a:cs typeface="Arial" pitchFamily="34" charset="0"/>
              </a:rPr>
              <a:t>Carry out some core stability exercises</a:t>
            </a:r>
          </a:p>
          <a:p>
            <a:r>
              <a:rPr lang="en-GB" altLang="en-US" sz="2400" dirty="0" smtClean="0">
                <a:cs typeface="Arial" pitchFamily="34" charset="0"/>
              </a:rPr>
              <a:t>Stretch muscles to maintain or improve flexibility</a:t>
            </a:r>
          </a:p>
        </p:txBody>
      </p:sp>
    </p:spTree>
    <p:extLst>
      <p:ext uri="{BB962C8B-B14F-4D97-AF65-F5344CB8AC3E}">
        <p14:creationId xmlns:p14="http://schemas.microsoft.com/office/powerpoint/2010/main" val="3409392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84656" y="2132856"/>
            <a:ext cx="8229600" cy="42052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GB" altLang="en-US" sz="2400" dirty="0" smtClean="0">
                <a:cs typeface="Arial" pitchFamily="34" charset="0"/>
              </a:rPr>
              <a:t>	Practical revision and practise of different components of a  workout, concentrating on appropriate content and good personal exercise technique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3319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pitchFamily="34" charset="0"/>
              </a:rPr>
              <a:t>Task</a:t>
            </a:r>
          </a:p>
        </p:txBody>
      </p:sp>
    </p:spTree>
    <p:extLst>
      <p:ext uri="{BB962C8B-B14F-4D97-AF65-F5344CB8AC3E}">
        <p14:creationId xmlns:p14="http://schemas.microsoft.com/office/powerpoint/2010/main" val="2853467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2132856"/>
            <a:ext cx="8686800" cy="42052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altLang="en-US" sz="2400" dirty="0" smtClean="0">
                <a:cs typeface="Arial" pitchFamily="34" charset="0"/>
              </a:rPr>
              <a:t>FITTA:</a:t>
            </a:r>
          </a:p>
          <a:p>
            <a:pPr>
              <a:buFont typeface="Arial" pitchFamily="34" charset="0"/>
              <a:buNone/>
            </a:pPr>
            <a:endParaRPr lang="en-GB" altLang="en-US" sz="2400" dirty="0" smtClean="0"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GB" altLang="en-US" sz="2400" dirty="0" smtClean="0">
                <a:cs typeface="Arial" pitchFamily="34" charset="0"/>
              </a:rPr>
              <a:t>F:	Frequency (how many times a week)</a:t>
            </a:r>
          </a:p>
          <a:p>
            <a:pPr>
              <a:buFont typeface="Arial" pitchFamily="34" charset="0"/>
              <a:buNone/>
            </a:pPr>
            <a:r>
              <a:rPr lang="en-GB" altLang="en-US" sz="2400" dirty="0" smtClean="0">
                <a:cs typeface="Arial" pitchFamily="34" charset="0"/>
              </a:rPr>
              <a:t>I:	Intensity     (how hard you work)</a:t>
            </a:r>
          </a:p>
          <a:p>
            <a:pPr>
              <a:buFont typeface="Arial" pitchFamily="34" charset="0"/>
              <a:buNone/>
            </a:pPr>
            <a:r>
              <a:rPr lang="en-GB" altLang="en-US" sz="2400" dirty="0" smtClean="0">
                <a:cs typeface="Arial" pitchFamily="34" charset="0"/>
              </a:rPr>
              <a:t>T:	Time           (how long your workout is)</a:t>
            </a:r>
          </a:p>
          <a:p>
            <a:pPr>
              <a:buFont typeface="Arial" pitchFamily="34" charset="0"/>
              <a:buNone/>
            </a:pPr>
            <a:r>
              <a:rPr lang="en-GB" altLang="en-US" sz="2400" dirty="0" smtClean="0">
                <a:cs typeface="Arial" pitchFamily="34" charset="0"/>
              </a:rPr>
              <a:t>T:	Type           (what sort of exercises you do)</a:t>
            </a:r>
          </a:p>
          <a:p>
            <a:pPr>
              <a:buFont typeface="Arial" pitchFamily="34" charset="0"/>
              <a:buNone/>
            </a:pPr>
            <a:r>
              <a:rPr lang="en-GB" altLang="en-US" sz="2400" dirty="0" smtClean="0">
                <a:cs typeface="Arial" pitchFamily="34" charset="0"/>
              </a:rPr>
              <a:t>A: Adherence (stick to the plan, or lose the improvements</a:t>
            </a:r>
          </a:p>
          <a:p>
            <a:pPr>
              <a:buNone/>
            </a:pPr>
            <a:r>
              <a:rPr lang="en-GB" altLang="en-US" sz="2400" dirty="0">
                <a:cs typeface="Arial" pitchFamily="34" charset="0"/>
              </a:rPr>
              <a:t>                       </a:t>
            </a:r>
            <a:r>
              <a:rPr lang="en-GB" altLang="en-US" sz="2400" dirty="0" smtClean="0">
                <a:cs typeface="Arial" pitchFamily="34" charset="0"/>
              </a:rPr>
              <a:t>   you </a:t>
            </a:r>
            <a:r>
              <a:rPr lang="en-GB" altLang="en-US" sz="2400" dirty="0">
                <a:cs typeface="Arial" pitchFamily="34" charset="0"/>
              </a:rPr>
              <a:t>may have </a:t>
            </a:r>
            <a:r>
              <a:rPr lang="en-GB" altLang="en-US" sz="2400" dirty="0" smtClean="0">
                <a:cs typeface="Arial" pitchFamily="34" charset="0"/>
              </a:rPr>
              <a:t>made)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4072" y="134076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pitchFamily="34" charset="0"/>
              </a:rPr>
              <a:t>Principles of Fitness (Revision)</a:t>
            </a:r>
          </a:p>
        </p:txBody>
      </p:sp>
    </p:spTree>
    <p:extLst>
      <p:ext uri="{BB962C8B-B14F-4D97-AF65-F5344CB8AC3E}">
        <p14:creationId xmlns:p14="http://schemas.microsoft.com/office/powerpoint/2010/main" val="583404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49176" y="2060848"/>
            <a:ext cx="8229600" cy="4392613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GB" sz="2600" dirty="0" smtClean="0">
                <a:cs typeface="Arial" pitchFamily="34" charset="0"/>
              </a:rPr>
              <a:t>Training Principles for CV training (FITTA)</a:t>
            </a:r>
          </a:p>
          <a:p>
            <a:pPr>
              <a:buFont typeface="Arial" pitchFamily="34" charset="0"/>
              <a:buNone/>
              <a:defRPr/>
            </a:pPr>
            <a:endParaRPr lang="en-GB" sz="2000" dirty="0" smtClean="0">
              <a:cs typeface="Arial" pitchFamily="34" charset="0"/>
            </a:endParaRPr>
          </a:p>
          <a:p>
            <a:pPr>
              <a:defRPr/>
            </a:pPr>
            <a:r>
              <a:rPr lang="en-GB" sz="2600" dirty="0" smtClean="0">
                <a:cs typeface="Arial" pitchFamily="34" charset="0"/>
              </a:rPr>
              <a:t>Frequency: 3 -5 x week</a:t>
            </a:r>
          </a:p>
          <a:p>
            <a:pPr>
              <a:defRPr/>
            </a:pPr>
            <a:r>
              <a:rPr lang="en-GB" sz="2600" dirty="0" smtClean="0">
                <a:cs typeface="Arial" pitchFamily="34" charset="0"/>
              </a:rPr>
              <a:t>Intensity: 64 – 94% of maximum heart rate, depending on individual fitness and goals</a:t>
            </a:r>
          </a:p>
          <a:p>
            <a:pPr>
              <a:defRPr/>
            </a:pPr>
            <a:r>
              <a:rPr lang="en-GB" sz="2600" dirty="0" smtClean="0">
                <a:cs typeface="Arial" pitchFamily="34" charset="0"/>
              </a:rPr>
              <a:t>Time: 20 – 60 minutes continuous exercise</a:t>
            </a:r>
          </a:p>
          <a:p>
            <a:pPr>
              <a:defRPr/>
            </a:pPr>
            <a:r>
              <a:rPr lang="en-GB" sz="2600" dirty="0" smtClean="0">
                <a:cs typeface="Arial" pitchFamily="34" charset="0"/>
              </a:rPr>
              <a:t>Type: any rhythmical exercise</a:t>
            </a:r>
          </a:p>
          <a:p>
            <a:pPr>
              <a:defRPr/>
            </a:pPr>
            <a:r>
              <a:rPr lang="en-GB" sz="2600" dirty="0" smtClean="0">
                <a:cs typeface="Arial" pitchFamily="34" charset="0"/>
              </a:rPr>
              <a:t>A = adherence (stick with it for results)</a:t>
            </a:r>
          </a:p>
          <a:p>
            <a:pPr>
              <a:buFont typeface="Arial" pitchFamily="34" charset="0"/>
              <a:buNone/>
              <a:defRPr/>
            </a:pPr>
            <a:r>
              <a:rPr lang="en-GB" sz="2600" dirty="0" smtClean="0">
                <a:cs typeface="Arial" pitchFamily="34" charset="0"/>
              </a:rPr>
              <a:t>				(source: ACSM (7</a:t>
            </a:r>
            <a:r>
              <a:rPr lang="en-GB" sz="2600" baseline="30000" dirty="0" smtClean="0">
                <a:cs typeface="Arial" pitchFamily="34" charset="0"/>
              </a:rPr>
              <a:t>th</a:t>
            </a:r>
            <a:r>
              <a:rPr lang="en-GB" sz="2600" dirty="0" smtClean="0">
                <a:cs typeface="Arial" pitchFamily="34" charset="0"/>
              </a:rPr>
              <a:t> edition) 2006</a:t>
            </a:r>
            <a:endParaRPr lang="en-GB" sz="2600" dirty="0"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9176" y="1268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pitchFamily="34" charset="0"/>
              </a:rPr>
              <a:t>Cardiovascular fitness</a:t>
            </a:r>
          </a:p>
        </p:txBody>
      </p:sp>
    </p:spTree>
    <p:extLst>
      <p:ext uri="{BB962C8B-B14F-4D97-AF65-F5344CB8AC3E}">
        <p14:creationId xmlns:p14="http://schemas.microsoft.com/office/powerpoint/2010/main" val="590204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988840"/>
            <a:ext cx="8229600" cy="4205287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GB" sz="2600" dirty="0" smtClean="0">
                <a:cs typeface="Arial" pitchFamily="34" charset="0"/>
              </a:rPr>
              <a:t>How to find your MHR</a:t>
            </a:r>
          </a:p>
          <a:p>
            <a:pPr>
              <a:buFont typeface="Arial" pitchFamily="34" charset="0"/>
              <a:buNone/>
              <a:defRPr/>
            </a:pPr>
            <a:endParaRPr lang="en-GB" sz="2400" dirty="0" smtClean="0"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en-GB" sz="2600" dirty="0" smtClean="0">
                <a:cs typeface="Arial" pitchFamily="34" charset="0"/>
              </a:rPr>
              <a:t>220 – age = MHR</a:t>
            </a:r>
          </a:p>
          <a:p>
            <a:pPr>
              <a:buFont typeface="Arial" pitchFamily="34" charset="0"/>
              <a:buNone/>
              <a:defRPr/>
            </a:pPr>
            <a:endParaRPr lang="en-GB" sz="2600" dirty="0" smtClean="0"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en-GB" sz="2600" dirty="0" smtClean="0">
                <a:cs typeface="Arial" pitchFamily="34" charset="0"/>
              </a:rPr>
              <a:t>Example:</a:t>
            </a:r>
          </a:p>
          <a:p>
            <a:pPr>
              <a:buFont typeface="Arial" pitchFamily="34" charset="0"/>
              <a:buNone/>
              <a:defRPr/>
            </a:pPr>
            <a:r>
              <a:rPr lang="en-GB" sz="2600" dirty="0" smtClean="0">
                <a:cs typeface="Arial" pitchFamily="34" charset="0"/>
              </a:rPr>
              <a:t>220 – 18 = 202 (maximum heart beats per min)</a:t>
            </a:r>
          </a:p>
          <a:p>
            <a:pPr>
              <a:buFont typeface="Arial" pitchFamily="34" charset="0"/>
              <a:buNone/>
              <a:defRPr/>
            </a:pPr>
            <a:r>
              <a:rPr lang="en-GB" sz="2600" dirty="0" smtClean="0">
                <a:cs typeface="Arial" pitchFamily="34" charset="0"/>
              </a:rPr>
              <a:t>80% of 202 = 162 beats per minute as a target </a:t>
            </a:r>
            <a:endParaRPr lang="en-GB" sz="2600" dirty="0"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74312" y="115508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pitchFamily="34" charset="0"/>
              </a:rPr>
              <a:t>Maximum Heart Rate</a:t>
            </a:r>
          </a:p>
        </p:txBody>
      </p:sp>
    </p:spTree>
    <p:extLst>
      <p:ext uri="{BB962C8B-B14F-4D97-AF65-F5344CB8AC3E}">
        <p14:creationId xmlns:p14="http://schemas.microsoft.com/office/powerpoint/2010/main" val="2371492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90848"/>
            <a:ext cx="8363272" cy="52292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GB" sz="2200" b="1" dirty="0" smtClean="0">
                <a:cs typeface="Arial" pitchFamily="34" charset="0"/>
              </a:rPr>
              <a:t>Training principles for muscular fitness (FITTA)</a:t>
            </a:r>
          </a:p>
          <a:p>
            <a:pPr>
              <a:buFont typeface="Arial" pitchFamily="34" charset="0"/>
              <a:buNone/>
              <a:defRPr/>
            </a:pPr>
            <a:r>
              <a:rPr lang="en-GB" sz="2200" b="1" dirty="0" smtClean="0">
                <a:cs typeface="Arial" pitchFamily="34" charset="0"/>
              </a:rPr>
              <a:t>Frequency: 2 -3 x week (non-consecutive days)</a:t>
            </a:r>
          </a:p>
          <a:p>
            <a:pPr>
              <a:buFont typeface="Arial" pitchFamily="34" charset="0"/>
              <a:buNone/>
              <a:defRPr/>
            </a:pPr>
            <a:r>
              <a:rPr lang="en-GB" sz="2600" dirty="0" smtClean="0">
                <a:cs typeface="Arial" pitchFamily="34" charset="0"/>
              </a:rPr>
              <a:t>	</a:t>
            </a:r>
            <a:r>
              <a:rPr lang="en-GB" sz="2600" u="sng" dirty="0" smtClean="0">
                <a:cs typeface="Arial" pitchFamily="34" charset="0"/>
              </a:rPr>
              <a:t>Intensity:</a:t>
            </a:r>
          </a:p>
          <a:p>
            <a:pPr lvl="1">
              <a:defRPr/>
            </a:pPr>
            <a:r>
              <a:rPr lang="en-GB" sz="2000" dirty="0" smtClean="0">
                <a:cs typeface="Arial" pitchFamily="34" charset="0"/>
              </a:rPr>
              <a:t>Reps/sets		        1 set of 8 – 12 repetitions</a:t>
            </a:r>
          </a:p>
          <a:p>
            <a:pPr lvl="1">
              <a:defRPr/>
            </a:pPr>
            <a:r>
              <a:rPr lang="en-GB" sz="2000" dirty="0" smtClean="0">
                <a:cs typeface="Arial" pitchFamily="34" charset="0"/>
              </a:rPr>
              <a:t>Resistance	        75%  of 1 RM (repetition maximum)</a:t>
            </a:r>
          </a:p>
          <a:p>
            <a:pPr lvl="1">
              <a:defRPr/>
            </a:pPr>
            <a:r>
              <a:rPr lang="en-GB" sz="2000" dirty="0" smtClean="0">
                <a:cs typeface="Arial" pitchFamily="34" charset="0"/>
              </a:rPr>
              <a:t>Target areas	        8 – 10 areas (large muscle groups)</a:t>
            </a:r>
          </a:p>
          <a:p>
            <a:pPr lvl="1">
              <a:defRPr/>
            </a:pPr>
            <a:r>
              <a:rPr lang="en-GB" sz="2000" dirty="0" smtClean="0">
                <a:cs typeface="Arial" pitchFamily="34" charset="0"/>
              </a:rPr>
              <a:t>Rate		        slow to moderate speed</a:t>
            </a:r>
          </a:p>
          <a:p>
            <a:pPr lvl="1">
              <a:defRPr/>
            </a:pPr>
            <a:r>
              <a:rPr lang="en-GB" sz="2000" dirty="0" smtClean="0">
                <a:cs typeface="Arial" pitchFamily="34" charset="0"/>
              </a:rPr>
              <a:t>Range of motion	        isotonic (full range of movement)</a:t>
            </a:r>
          </a:p>
          <a:p>
            <a:pPr lvl="1">
              <a:defRPr/>
            </a:pPr>
            <a:r>
              <a:rPr lang="en-GB" sz="2000" dirty="0" smtClean="0">
                <a:cs typeface="Arial" pitchFamily="34" charset="0"/>
              </a:rPr>
              <a:t>Rest		        relative to training system and resistance use</a:t>
            </a:r>
          </a:p>
          <a:p>
            <a:pPr lvl="1">
              <a:buFont typeface="Arial" pitchFamily="34" charset="0"/>
              <a:buNone/>
              <a:defRPr/>
            </a:pPr>
            <a:r>
              <a:rPr lang="en-GB" sz="2200" b="1" dirty="0" smtClean="0">
                <a:cs typeface="Arial" pitchFamily="34" charset="0"/>
              </a:rPr>
              <a:t>Time: approximately 20 minutes</a:t>
            </a:r>
          </a:p>
          <a:p>
            <a:pPr lvl="1">
              <a:buFont typeface="Arial" pitchFamily="34" charset="0"/>
              <a:buNone/>
              <a:defRPr/>
            </a:pPr>
            <a:r>
              <a:rPr lang="en-GB" sz="2200" b="1" dirty="0" smtClean="0">
                <a:cs typeface="Arial" pitchFamily="34" charset="0"/>
              </a:rPr>
              <a:t>Type: any activity involving a moving resistance                               </a:t>
            </a:r>
            <a:r>
              <a:rPr lang="en-GB" sz="2200" dirty="0" smtClean="0">
                <a:cs typeface="Arial" pitchFamily="34" charset="0"/>
              </a:rPr>
              <a:t>(including body weight, gravity, free weights, fixed machines etc.)</a:t>
            </a:r>
          </a:p>
          <a:p>
            <a:pPr lvl="1">
              <a:buFont typeface="Arial" pitchFamily="34" charset="0"/>
              <a:buNone/>
              <a:defRPr/>
            </a:pPr>
            <a:r>
              <a:rPr lang="en-GB" sz="2000" dirty="0" smtClean="0">
                <a:cs typeface="Arial" pitchFamily="34" charset="0"/>
              </a:rPr>
              <a:t>						</a:t>
            </a:r>
            <a:r>
              <a:rPr lang="en-GB" sz="1900" dirty="0" smtClean="0">
                <a:cs typeface="Arial" pitchFamily="34" charset="0"/>
              </a:rPr>
              <a:t>(source: ACSM (7</a:t>
            </a:r>
            <a:r>
              <a:rPr lang="en-GB" sz="1900" baseline="30000" dirty="0" smtClean="0">
                <a:cs typeface="Arial" pitchFamily="34" charset="0"/>
              </a:rPr>
              <a:t>th</a:t>
            </a:r>
            <a:r>
              <a:rPr lang="en-GB" sz="1900" dirty="0" smtClean="0">
                <a:cs typeface="Arial" pitchFamily="34" charset="0"/>
              </a:rPr>
              <a:t> edition) 200.6)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124744"/>
            <a:ext cx="8229600" cy="6334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pitchFamily="34" charset="0"/>
              </a:rPr>
              <a:t>Muscular fitness</a:t>
            </a:r>
          </a:p>
        </p:txBody>
      </p:sp>
    </p:spTree>
    <p:extLst>
      <p:ext uri="{BB962C8B-B14F-4D97-AF65-F5344CB8AC3E}">
        <p14:creationId xmlns:p14="http://schemas.microsoft.com/office/powerpoint/2010/main" val="2644458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88040" y="1988840"/>
            <a:ext cx="8229600" cy="42052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GB" sz="2400" b="1" dirty="0" smtClean="0">
                <a:cs typeface="Arial" pitchFamily="34" charset="0"/>
              </a:rPr>
              <a:t>Muscular Strength 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resistance goes up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Number of repetitions go down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Muscle can increase in size</a:t>
            </a:r>
          </a:p>
          <a:p>
            <a:pPr>
              <a:buFont typeface="Arial" pitchFamily="34" charset="0"/>
              <a:buNone/>
              <a:defRPr/>
            </a:pPr>
            <a:r>
              <a:rPr lang="en-GB" sz="2400" b="1" dirty="0" smtClean="0">
                <a:cs typeface="Arial" pitchFamily="34" charset="0"/>
              </a:rPr>
              <a:t>Muscular endurance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Resistance is lower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Number of repetitions increase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Muscle tone and performance improve</a:t>
            </a:r>
            <a:endParaRPr lang="en-GB" sz="2400" dirty="0"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196752"/>
            <a:ext cx="8229600" cy="584775"/>
          </a:xfrm>
          <a:prstGeom prst="rect">
            <a:avLst/>
          </a:prstGeom>
        </p:spPr>
        <p:txBody>
          <a:bodyPr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dirty="0" smtClean="0">
                <a:cs typeface="Arial" pitchFamily="34" charset="0"/>
              </a:rPr>
              <a:t>Muscular Strength or Muscular Endurance?</a:t>
            </a:r>
            <a:endParaRPr lang="en-GB" sz="3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69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2060848"/>
            <a:ext cx="8229600" cy="42052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altLang="en-US" sz="2400" dirty="0" smtClean="0">
                <a:cs typeface="Arial" pitchFamily="34" charset="0"/>
              </a:rPr>
              <a:t>Training principles for flexibility (FITTA)</a:t>
            </a:r>
          </a:p>
          <a:p>
            <a:pPr>
              <a:buFont typeface="Arial" pitchFamily="34" charset="0"/>
              <a:buNone/>
            </a:pPr>
            <a:endParaRPr lang="en-GB" altLang="en-US" sz="2400" dirty="0" smtClean="0">
              <a:cs typeface="Arial" pitchFamily="34" charset="0"/>
            </a:endParaRPr>
          </a:p>
          <a:p>
            <a:r>
              <a:rPr lang="en-GB" altLang="en-US" sz="2400" dirty="0" smtClean="0">
                <a:cs typeface="Arial" pitchFamily="34" charset="0"/>
              </a:rPr>
              <a:t>Frequency:	at least 3 x week</a:t>
            </a:r>
          </a:p>
          <a:p>
            <a:r>
              <a:rPr lang="en-GB" altLang="en-US" sz="2400" dirty="0" smtClean="0">
                <a:cs typeface="Arial" pitchFamily="34" charset="0"/>
              </a:rPr>
              <a:t>Intensity:	to a point of mild tension</a:t>
            </a:r>
          </a:p>
          <a:p>
            <a:r>
              <a:rPr lang="en-GB" altLang="en-US" sz="2400" dirty="0" smtClean="0">
                <a:cs typeface="Arial" pitchFamily="34" charset="0"/>
              </a:rPr>
              <a:t>Time:	each stretch held 10 -30 sec</a:t>
            </a:r>
          </a:p>
          <a:p>
            <a:r>
              <a:rPr lang="en-GB" altLang="en-US" sz="2400" dirty="0" smtClean="0">
                <a:cs typeface="Arial" pitchFamily="34" charset="0"/>
              </a:rPr>
              <a:t>Type:	Preparatory, Maintenance or 	Developmental</a:t>
            </a:r>
          </a:p>
          <a:p>
            <a:r>
              <a:rPr lang="en-GB" altLang="en-US" sz="2400" dirty="0" smtClean="0">
                <a:cs typeface="Arial" pitchFamily="34" charset="0"/>
              </a:rPr>
              <a:t>Adherence:	Use it or lose it</a:t>
            </a:r>
          </a:p>
          <a:p>
            <a:endParaRPr lang="en-GB" altLang="en-US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20131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pitchFamily="34" charset="0"/>
              </a:rPr>
              <a:t>Flexibility</a:t>
            </a:r>
          </a:p>
        </p:txBody>
      </p:sp>
    </p:spTree>
    <p:extLst>
      <p:ext uri="{BB962C8B-B14F-4D97-AF65-F5344CB8AC3E}">
        <p14:creationId xmlns:p14="http://schemas.microsoft.com/office/powerpoint/2010/main" val="1745401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929400"/>
            <a:ext cx="8229600" cy="4205287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GB" sz="2400" dirty="0" smtClean="0">
                <a:cs typeface="Arial" pitchFamily="34" charset="0"/>
              </a:rPr>
              <a:t>Safe and effective exercise technique must consider: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Joint alignment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Stable position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Appropriate speed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Is it effective?</a:t>
            </a:r>
          </a:p>
          <a:p>
            <a:pPr>
              <a:buFont typeface="Arial" pitchFamily="34" charset="0"/>
              <a:buNone/>
              <a:defRPr/>
            </a:pPr>
            <a:r>
              <a:rPr lang="en-GB" sz="2400" dirty="0" smtClean="0">
                <a:cs typeface="Arial" pitchFamily="34" charset="0"/>
              </a:rPr>
              <a:t>	Any exercise can become unsafe through poor technique and can result in injury over time</a:t>
            </a:r>
            <a:endParaRPr lang="en-GB" sz="2400" dirty="0"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08008" y="119675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pitchFamily="34" charset="0"/>
              </a:rPr>
              <a:t>Personal Exercise Technique</a:t>
            </a:r>
          </a:p>
        </p:txBody>
      </p:sp>
    </p:spTree>
    <p:extLst>
      <p:ext uri="{BB962C8B-B14F-4D97-AF65-F5344CB8AC3E}">
        <p14:creationId xmlns:p14="http://schemas.microsoft.com/office/powerpoint/2010/main" val="3582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772815"/>
            <a:ext cx="8280920" cy="1440161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Avenir LT Std 65 Medium" pitchFamily="34" charset="0"/>
              </a:rPr>
              <a:t>YMCA Awards</a:t>
            </a:r>
          </a:p>
        </p:txBody>
      </p:sp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900113" y="3886200"/>
            <a:ext cx="7416800" cy="12715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000" dirty="0" smtClean="0">
                <a:latin typeface="+mj-lt"/>
                <a:cs typeface="Arial" pitchFamily="34" charset="0"/>
              </a:rPr>
              <a:t>Level 1 optional unit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000" dirty="0" smtClean="0">
                <a:latin typeface="+mj-lt"/>
                <a:cs typeface="Arial" pitchFamily="34" charset="0"/>
              </a:rPr>
              <a:t>(Award in Fitness and Physical Activity)</a:t>
            </a:r>
            <a:endParaRPr lang="en-GB" sz="3000" dirty="0">
              <a:latin typeface="+mj-lt"/>
              <a:cs typeface="Arial" pitchFamily="34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467544" y="263691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GB" altLang="en-US" sz="3400" dirty="0" smtClean="0">
                <a:latin typeface="+mj-lt"/>
              </a:rPr>
              <a:t>Assist in the Delivery of an </a:t>
            </a:r>
          </a:p>
          <a:p>
            <a:pPr algn="ctr"/>
            <a:r>
              <a:rPr lang="en-GB" altLang="en-US" sz="3400" dirty="0" smtClean="0">
                <a:latin typeface="+mj-lt"/>
              </a:rPr>
              <a:t>Exercise Session</a:t>
            </a:r>
          </a:p>
        </p:txBody>
      </p:sp>
    </p:spTree>
    <p:extLst>
      <p:ext uri="{BB962C8B-B14F-4D97-AF65-F5344CB8AC3E}">
        <p14:creationId xmlns:p14="http://schemas.microsoft.com/office/powerpoint/2010/main" val="301261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6344" y="119675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pitchFamily="34" charset="0"/>
              </a:rPr>
              <a:t>Exercise Technique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060848"/>
            <a:ext cx="8229600" cy="42052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altLang="en-US" sz="2400" dirty="0" smtClean="0">
                <a:cs typeface="Arial" pitchFamily="34" charset="0"/>
              </a:rPr>
              <a:t>Use SEAM to evaluate personal technique:</a:t>
            </a:r>
          </a:p>
          <a:p>
            <a:endParaRPr lang="en-GB" altLang="en-US" sz="2400" dirty="0" smtClean="0">
              <a:cs typeface="Arial" pitchFamily="34" charset="0"/>
            </a:endParaRPr>
          </a:p>
          <a:p>
            <a:r>
              <a:rPr lang="en-GB" altLang="en-US" sz="2400" dirty="0" smtClean="0">
                <a:cs typeface="Arial" pitchFamily="34" charset="0"/>
              </a:rPr>
              <a:t>S = Stability</a:t>
            </a:r>
          </a:p>
          <a:p>
            <a:r>
              <a:rPr lang="en-GB" altLang="en-US" sz="2400" dirty="0" smtClean="0">
                <a:cs typeface="Arial" pitchFamily="34" charset="0"/>
              </a:rPr>
              <a:t>E = Effectiveness</a:t>
            </a:r>
          </a:p>
          <a:p>
            <a:r>
              <a:rPr lang="en-GB" altLang="en-US" sz="2400" dirty="0" smtClean="0">
                <a:cs typeface="Arial" pitchFamily="34" charset="0"/>
              </a:rPr>
              <a:t>A = Alignment</a:t>
            </a:r>
          </a:p>
          <a:p>
            <a:r>
              <a:rPr lang="en-GB" altLang="en-US" sz="2400" dirty="0" smtClean="0">
                <a:cs typeface="Arial" pitchFamily="34" charset="0"/>
              </a:rPr>
              <a:t>M = Momentum</a:t>
            </a:r>
          </a:p>
        </p:txBody>
      </p:sp>
    </p:spTree>
    <p:extLst>
      <p:ext uri="{BB962C8B-B14F-4D97-AF65-F5344CB8AC3E}">
        <p14:creationId xmlns:p14="http://schemas.microsoft.com/office/powerpoint/2010/main" val="1620227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2204864"/>
            <a:ext cx="8229600" cy="42052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altLang="en-US" sz="2400" dirty="0" smtClean="0">
                <a:cs typeface="Arial" pitchFamily="34" charset="0"/>
              </a:rPr>
              <a:t>How do you know?</a:t>
            </a:r>
          </a:p>
          <a:p>
            <a:endParaRPr lang="en-GB" altLang="en-US" sz="2400" dirty="0" smtClean="0">
              <a:cs typeface="Arial" pitchFamily="34" charset="0"/>
            </a:endParaRPr>
          </a:p>
          <a:p>
            <a:r>
              <a:rPr lang="en-GB" altLang="en-US" sz="2400" dirty="0" smtClean="0">
                <a:cs typeface="Arial" pitchFamily="34" charset="0"/>
              </a:rPr>
              <a:t>Appearance: red, sweaty, out of breath especially when speaking (the Talk Test)</a:t>
            </a:r>
          </a:p>
          <a:p>
            <a:r>
              <a:rPr lang="en-GB" altLang="en-US" sz="2400" dirty="0" smtClean="0">
                <a:cs typeface="Arial" pitchFamily="34" charset="0"/>
              </a:rPr>
              <a:t>Rate of Perceived Exertion (RPE): original scale is 4 -18; we can use 1 - 10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3528" y="106186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pitchFamily="34" charset="0"/>
              </a:rPr>
              <a:t>How hard are you working? </a:t>
            </a:r>
          </a:p>
          <a:p>
            <a:r>
              <a:rPr lang="en-GB" altLang="en-US" sz="3200" dirty="0" smtClean="0">
                <a:cs typeface="Arial" pitchFamily="34" charset="0"/>
              </a:rPr>
              <a:t>(Monitoring Intensity)</a:t>
            </a:r>
          </a:p>
        </p:txBody>
      </p:sp>
    </p:spTree>
    <p:extLst>
      <p:ext uri="{BB962C8B-B14F-4D97-AF65-F5344CB8AC3E}">
        <p14:creationId xmlns:p14="http://schemas.microsoft.com/office/powerpoint/2010/main" val="98755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45776" y="1988840"/>
            <a:ext cx="8686800" cy="42052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altLang="en-US" sz="2400" dirty="0" smtClean="0">
                <a:cs typeface="Arial" pitchFamily="34" charset="0"/>
              </a:rPr>
              <a:t>Feedback is necessary if we are to learn and improve</a:t>
            </a:r>
          </a:p>
          <a:p>
            <a:pPr>
              <a:buFont typeface="Arial" pitchFamily="34" charset="0"/>
              <a:buNone/>
            </a:pPr>
            <a:r>
              <a:rPr lang="en-GB" altLang="en-US" sz="2400" dirty="0" smtClean="0">
                <a:cs typeface="Arial" pitchFamily="34" charset="0"/>
              </a:rPr>
              <a:t>our skills, as long as it is:</a:t>
            </a:r>
          </a:p>
          <a:p>
            <a:endParaRPr lang="en-GB" altLang="en-US" sz="2400" dirty="0">
              <a:cs typeface="Arial" pitchFamily="34" charset="0"/>
            </a:endParaRPr>
          </a:p>
          <a:p>
            <a:r>
              <a:rPr lang="en-GB" altLang="en-US" sz="2400" dirty="0" smtClean="0">
                <a:cs typeface="Arial" pitchFamily="34" charset="0"/>
              </a:rPr>
              <a:t>Given in a supportive way</a:t>
            </a:r>
          </a:p>
          <a:p>
            <a:r>
              <a:rPr lang="en-GB" altLang="en-US" sz="2400" dirty="0" smtClean="0">
                <a:cs typeface="Arial" pitchFamily="34" charset="0"/>
              </a:rPr>
              <a:t>Constructive</a:t>
            </a:r>
          </a:p>
          <a:p>
            <a:r>
              <a:rPr lang="en-GB" altLang="en-US" sz="2400" dirty="0" smtClean="0">
                <a:cs typeface="Arial" pitchFamily="34" charset="0"/>
              </a:rPr>
              <a:t>Positive</a:t>
            </a:r>
          </a:p>
          <a:p>
            <a:r>
              <a:rPr lang="en-GB" altLang="en-US" sz="2400" dirty="0" smtClean="0">
                <a:cs typeface="Arial" pitchFamily="34" charset="0"/>
              </a:rPr>
              <a:t>Related to the task</a:t>
            </a:r>
          </a:p>
          <a:p>
            <a:pPr>
              <a:buFont typeface="Arial" pitchFamily="34" charset="0"/>
              <a:buNone/>
            </a:pPr>
            <a:endParaRPr lang="en-GB" altLang="en-US" sz="2600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9792" y="119675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pitchFamily="34" charset="0"/>
              </a:rPr>
              <a:t>Giving Feedback</a:t>
            </a:r>
          </a:p>
        </p:txBody>
      </p:sp>
    </p:spTree>
    <p:extLst>
      <p:ext uri="{BB962C8B-B14F-4D97-AF65-F5344CB8AC3E}">
        <p14:creationId xmlns:p14="http://schemas.microsoft.com/office/powerpoint/2010/main" val="2134105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8360" y="2132856"/>
            <a:ext cx="8229600" cy="42052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Participate in a workout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Listen to how the instructor encourages correct technique (individually and as a group)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Notice the difference between general posture corrections and specific points to improve technique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Look at how, where and when they move position</a:t>
            </a:r>
            <a:endParaRPr lang="en-GB" sz="2400" dirty="0"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5480" y="119675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pitchFamily="34" charset="0"/>
              </a:rPr>
              <a:t>Correcting Technique</a:t>
            </a:r>
          </a:p>
        </p:txBody>
      </p:sp>
    </p:spTree>
    <p:extLst>
      <p:ext uri="{BB962C8B-B14F-4D97-AF65-F5344CB8AC3E}">
        <p14:creationId xmlns:p14="http://schemas.microsoft.com/office/powerpoint/2010/main" val="1815259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179005"/>
            <a:ext cx="8229600" cy="584775"/>
          </a:xfrm>
          <a:prstGeom prst="rect">
            <a:avLst/>
          </a:prstGeom>
        </p:spPr>
        <p:txBody>
          <a:bodyPr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dirty="0" smtClean="0">
                <a:cs typeface="Arial" pitchFamily="34" charset="0"/>
              </a:rPr>
              <a:t>Skills and Qualities of an Instructor</a:t>
            </a:r>
            <a:endParaRPr lang="en-GB" sz="3200" dirty="0"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72816"/>
            <a:ext cx="8229600" cy="4824536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GB" sz="2400" dirty="0" smtClean="0">
                <a:cs typeface="Arial" pitchFamily="34" charset="0"/>
              </a:rPr>
              <a:t>What makes a good instructor?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Personality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Behaviour/attitude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Good personal technique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Role model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Right qualifications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Punctuality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Good listener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Motivating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Appearance</a:t>
            </a:r>
            <a:endParaRPr lang="en-GB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324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46904" y="1916832"/>
            <a:ext cx="8229600" cy="4205287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GB" sz="2400" dirty="0" smtClean="0">
                <a:cs typeface="Arial" pitchFamily="34" charset="0"/>
              </a:rPr>
              <a:t>How can you judge if someone is ok to join in?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Asking questions about:</a:t>
            </a:r>
          </a:p>
          <a:p>
            <a:pPr lvl="1">
              <a:defRPr/>
            </a:pPr>
            <a:r>
              <a:rPr lang="en-GB" sz="2400" dirty="0" smtClean="0">
                <a:cs typeface="Arial" pitchFamily="34" charset="0"/>
              </a:rPr>
              <a:t>Experience</a:t>
            </a:r>
          </a:p>
          <a:p>
            <a:pPr lvl="1">
              <a:defRPr/>
            </a:pPr>
            <a:r>
              <a:rPr lang="en-GB" sz="2400" dirty="0" smtClean="0">
                <a:cs typeface="Arial" pitchFamily="34" charset="0"/>
              </a:rPr>
              <a:t>Health (illnesses, medication, pregnancy etc.)</a:t>
            </a:r>
          </a:p>
          <a:p>
            <a:pPr lvl="1">
              <a:defRPr/>
            </a:pPr>
            <a:r>
              <a:rPr lang="en-GB" sz="2400" dirty="0" smtClean="0">
                <a:cs typeface="Arial" pitchFamily="34" charset="0"/>
              </a:rPr>
              <a:t>Injuries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Observation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Completing a PARQ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1256" y="119675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pitchFamily="34" charset="0"/>
              </a:rPr>
              <a:t>Screening</a:t>
            </a:r>
          </a:p>
        </p:txBody>
      </p:sp>
    </p:spTree>
    <p:extLst>
      <p:ext uri="{BB962C8B-B14F-4D97-AF65-F5344CB8AC3E}">
        <p14:creationId xmlns:p14="http://schemas.microsoft.com/office/powerpoint/2010/main" val="364680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2132856"/>
            <a:ext cx="8229600" cy="42052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400" dirty="0" smtClean="0">
                <a:cs typeface="Arial" pitchFamily="34" charset="0"/>
              </a:rPr>
              <a:t>Physical Activity Readiness Questionnaire</a:t>
            </a:r>
          </a:p>
          <a:p>
            <a:pPr>
              <a:buFontTx/>
              <a:buChar char="-"/>
            </a:pPr>
            <a:r>
              <a:rPr lang="en-GB" altLang="en-US" sz="2400" dirty="0" smtClean="0">
                <a:cs typeface="Arial" pitchFamily="34" charset="0"/>
              </a:rPr>
              <a:t>A few key questions that should exclude a participant if they answer “yes” to any, or prompt to ask further questions, or request a doctor’s permission prior to joining in</a:t>
            </a:r>
          </a:p>
          <a:p>
            <a:pPr>
              <a:buFontTx/>
              <a:buChar char="-"/>
            </a:pPr>
            <a:endParaRPr lang="en-GB" altLang="en-US" sz="2400" dirty="0" smtClean="0"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GB" altLang="en-US" sz="2400" dirty="0" smtClean="0">
                <a:cs typeface="Arial" pitchFamily="34" charset="0"/>
              </a:rPr>
              <a:t>What questions?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3160" y="119675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pitchFamily="34" charset="0"/>
              </a:rPr>
              <a:t>What is a PARQ</a:t>
            </a:r>
          </a:p>
        </p:txBody>
      </p:sp>
    </p:spTree>
    <p:extLst>
      <p:ext uri="{BB962C8B-B14F-4D97-AF65-F5344CB8AC3E}">
        <p14:creationId xmlns:p14="http://schemas.microsoft.com/office/powerpoint/2010/main" val="2636938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988840"/>
            <a:ext cx="8229600" cy="4205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400" dirty="0" smtClean="0">
                <a:cs typeface="Arial" pitchFamily="34" charset="0"/>
              </a:rPr>
              <a:t>Questions about heart, blood pressure, dizziness, chest pain, joint problems and side effects of medication</a:t>
            </a:r>
          </a:p>
          <a:p>
            <a:r>
              <a:rPr lang="en-GB" altLang="en-US" sz="2400" dirty="0" smtClean="0">
                <a:cs typeface="Arial" pitchFamily="34" charset="0"/>
              </a:rPr>
              <a:t>Usually completed at enrolment of membership of a club, centre or gym</a:t>
            </a:r>
          </a:p>
          <a:p>
            <a:r>
              <a:rPr lang="en-GB" altLang="en-US" sz="2400" dirty="0" smtClean="0">
                <a:cs typeface="Arial" pitchFamily="34" charset="0"/>
              </a:rPr>
              <a:t>If self employed, must be done by instructor for all new participants and updated when appropriate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3528" y="1268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pitchFamily="34" charset="0"/>
              </a:rPr>
              <a:t>PARQs</a:t>
            </a:r>
          </a:p>
        </p:txBody>
      </p:sp>
    </p:spTree>
    <p:extLst>
      <p:ext uri="{BB962C8B-B14F-4D97-AF65-F5344CB8AC3E}">
        <p14:creationId xmlns:p14="http://schemas.microsoft.com/office/powerpoint/2010/main" val="3498413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51520" y="1916832"/>
            <a:ext cx="8892480" cy="42052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altLang="en-US" sz="2400" dirty="0" smtClean="0">
                <a:cs typeface="Arial" pitchFamily="34" charset="0"/>
              </a:rPr>
              <a:t>Task:</a:t>
            </a:r>
          </a:p>
          <a:p>
            <a:pPr marL="177800" indent="-177800" algn="ctr">
              <a:buFont typeface="Arial" pitchFamily="34" charset="0"/>
              <a:buNone/>
            </a:pPr>
            <a:r>
              <a:rPr lang="en-GB" altLang="en-US" sz="2400" dirty="0" smtClean="0">
                <a:cs typeface="Arial" pitchFamily="34" charset="0"/>
              </a:rPr>
              <a:t>  List as many duties of being a fitness instructor(include those   needed before during and after instructing a workout)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82392" y="119675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pitchFamily="34" charset="0"/>
              </a:rPr>
              <a:t>The duties of a fitness instructor</a:t>
            </a:r>
          </a:p>
        </p:txBody>
      </p:sp>
    </p:spTree>
    <p:extLst>
      <p:ext uri="{BB962C8B-B14F-4D97-AF65-F5344CB8AC3E}">
        <p14:creationId xmlns:p14="http://schemas.microsoft.com/office/powerpoint/2010/main" val="3199637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44552" y="1628801"/>
            <a:ext cx="8229600" cy="52292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GB" sz="1900" dirty="0" smtClean="0">
                <a:cs typeface="Arial" pitchFamily="34" charset="0"/>
              </a:rPr>
              <a:t>Your list should include the following (and more…)</a:t>
            </a:r>
          </a:p>
          <a:p>
            <a:pPr>
              <a:defRPr/>
            </a:pPr>
            <a:r>
              <a:rPr lang="en-GB" sz="1900" dirty="0" smtClean="0">
                <a:cs typeface="Arial" pitchFamily="34" charset="0"/>
              </a:rPr>
              <a:t>Looking the part (clean, tidy, appropriate kit and trainers)</a:t>
            </a:r>
          </a:p>
          <a:p>
            <a:pPr>
              <a:defRPr/>
            </a:pPr>
            <a:r>
              <a:rPr lang="en-GB" sz="1900" dirty="0" smtClean="0">
                <a:cs typeface="Arial" pitchFamily="34" charset="0"/>
              </a:rPr>
              <a:t>Setting up equipment (and checking for faults)</a:t>
            </a:r>
          </a:p>
          <a:p>
            <a:pPr>
              <a:defRPr/>
            </a:pPr>
            <a:r>
              <a:rPr lang="en-GB" sz="1900" dirty="0" smtClean="0">
                <a:cs typeface="Arial" pitchFamily="34" charset="0"/>
              </a:rPr>
              <a:t>Arriving in good time</a:t>
            </a:r>
          </a:p>
          <a:p>
            <a:pPr>
              <a:defRPr/>
            </a:pPr>
            <a:r>
              <a:rPr lang="en-GB" sz="1900" dirty="0" smtClean="0">
                <a:cs typeface="Arial" pitchFamily="34" charset="0"/>
              </a:rPr>
              <a:t>Answering questions</a:t>
            </a:r>
          </a:p>
          <a:p>
            <a:pPr>
              <a:defRPr/>
            </a:pPr>
            <a:r>
              <a:rPr lang="en-GB" sz="1900" dirty="0" smtClean="0">
                <a:cs typeface="Arial" pitchFamily="34" charset="0"/>
              </a:rPr>
              <a:t>Checking for newcomers, injuries etc.</a:t>
            </a:r>
          </a:p>
          <a:p>
            <a:pPr>
              <a:defRPr/>
            </a:pPr>
            <a:r>
              <a:rPr lang="en-GB" sz="1900" dirty="0" smtClean="0">
                <a:cs typeface="Arial" pitchFamily="34" charset="0"/>
              </a:rPr>
              <a:t>Starting and ending on time (punctuality)</a:t>
            </a:r>
          </a:p>
          <a:p>
            <a:pPr>
              <a:defRPr/>
            </a:pPr>
            <a:r>
              <a:rPr lang="en-GB" sz="1900" dirty="0" smtClean="0">
                <a:cs typeface="Arial" pitchFamily="34" charset="0"/>
              </a:rPr>
              <a:t>Motivating, praising, correcting technique in a positive manner</a:t>
            </a:r>
          </a:p>
          <a:p>
            <a:pPr>
              <a:defRPr/>
            </a:pPr>
            <a:r>
              <a:rPr lang="en-GB" sz="1900" dirty="0" smtClean="0">
                <a:cs typeface="Arial" pitchFamily="34" charset="0"/>
              </a:rPr>
              <a:t>Changing position to observe individual performance</a:t>
            </a:r>
          </a:p>
          <a:p>
            <a:pPr>
              <a:defRPr/>
            </a:pPr>
            <a:r>
              <a:rPr lang="en-GB" sz="1900" dirty="0" smtClean="0">
                <a:cs typeface="Arial" pitchFamily="34" charset="0"/>
              </a:rPr>
              <a:t>Treating people equally</a:t>
            </a:r>
          </a:p>
          <a:p>
            <a:pPr>
              <a:defRPr/>
            </a:pPr>
            <a:r>
              <a:rPr lang="en-GB" sz="1900" dirty="0" smtClean="0">
                <a:cs typeface="Arial" pitchFamily="34" charset="0"/>
              </a:rPr>
              <a:t>Monitoring intensity and adapting exercises as required (generally and for individuals if a group workout)</a:t>
            </a:r>
          </a:p>
          <a:p>
            <a:pPr>
              <a:defRPr/>
            </a:pPr>
            <a:r>
              <a:rPr lang="en-GB" sz="1900" dirty="0" smtClean="0">
                <a:cs typeface="Arial" pitchFamily="34" charset="0"/>
              </a:rPr>
              <a:t>Being available for questions afterwards and knowing who to refer  to onwards (professional limitations)</a:t>
            </a:r>
          </a:p>
          <a:p>
            <a:pPr>
              <a:defRPr/>
            </a:pPr>
            <a:r>
              <a:rPr lang="en-GB" sz="1900" dirty="0" smtClean="0">
                <a:cs typeface="Arial" pitchFamily="34" charset="0"/>
              </a:rPr>
              <a:t>Clearing away and leaving tidy</a:t>
            </a:r>
            <a:endParaRPr lang="en-GB" sz="1900" dirty="0"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4848" y="1106560"/>
            <a:ext cx="8229600" cy="7778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pitchFamily="34" charset="0"/>
              </a:rPr>
              <a:t>The duties of a fitness instructor</a:t>
            </a:r>
          </a:p>
        </p:txBody>
      </p:sp>
    </p:spTree>
    <p:extLst>
      <p:ext uri="{BB962C8B-B14F-4D97-AF65-F5344CB8AC3E}">
        <p14:creationId xmlns:p14="http://schemas.microsoft.com/office/powerpoint/2010/main" val="4282896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6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205288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GB" altLang="en-US" sz="2400" dirty="0" smtClean="0">
                <a:latin typeface="+mn-lt"/>
                <a:cs typeface="Arial" pitchFamily="34" charset="0"/>
              </a:rPr>
              <a:t>By the end of the unit the learner will be able to:</a:t>
            </a:r>
          </a:p>
          <a:p>
            <a:pPr eaLnBrk="1" hangingPunct="1">
              <a:buFont typeface="Arial" pitchFamily="34" charset="0"/>
              <a:buNone/>
            </a:pPr>
            <a:endParaRPr lang="en-GB" altLang="en-US" sz="2400" dirty="0" smtClean="0">
              <a:latin typeface="+mn-lt"/>
              <a:cs typeface="Arial" pitchFamily="34" charset="0"/>
            </a:endParaRPr>
          </a:p>
          <a:p>
            <a:pPr eaLnBrk="1" hangingPunct="1"/>
            <a:r>
              <a:rPr lang="en-GB" altLang="en-US" sz="2400" dirty="0" smtClean="0">
                <a:latin typeface="+mn-lt"/>
                <a:cs typeface="Arial" pitchFamily="34" charset="0"/>
              </a:rPr>
              <a:t>List the basic principles of leading a safe and effective exercise session</a:t>
            </a:r>
          </a:p>
          <a:p>
            <a:pPr eaLnBrk="1" hangingPunct="1"/>
            <a:endParaRPr lang="en-GB" altLang="en-US" sz="2400" dirty="0" smtClean="0">
              <a:latin typeface="+mn-lt"/>
              <a:cs typeface="Arial" pitchFamily="34" charset="0"/>
            </a:endParaRPr>
          </a:p>
          <a:p>
            <a:pPr eaLnBrk="1" hangingPunct="1"/>
            <a:r>
              <a:rPr lang="en-GB" altLang="en-US" sz="2400" dirty="0" smtClean="0">
                <a:latin typeface="+mn-lt"/>
                <a:cs typeface="Arial" pitchFamily="34" charset="0"/>
              </a:rPr>
              <a:t>Demonstrate the skills required to lead a safe and effective exercise session</a:t>
            </a: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323528" y="119675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pitchFamily="34" charset="0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4109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6104" y="1905001"/>
            <a:ext cx="8229600" cy="4537075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GB" sz="2400" dirty="0" smtClean="0">
                <a:cs typeface="Arial" pitchFamily="34" charset="0"/>
              </a:rPr>
              <a:t>Practise your chosen component concentrating on: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Personal exercise technique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Giving clear instructions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Correcting technique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Changing teaching position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Offering alternatives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Speaking in a clear voice</a:t>
            </a:r>
          </a:p>
          <a:p>
            <a:pPr>
              <a:buFont typeface="Arial" pitchFamily="34" charset="0"/>
              <a:buNone/>
              <a:defRPr/>
            </a:pPr>
            <a:endParaRPr lang="en-GB" sz="2400" dirty="0" smtClean="0"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en-GB" sz="2400" dirty="0" smtClean="0">
                <a:cs typeface="Arial" pitchFamily="34" charset="0"/>
              </a:rPr>
              <a:t>Tell your tutor when you are ready to be observed and signed off</a:t>
            </a:r>
            <a:endParaRPr lang="en-GB" sz="2400" dirty="0"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5216" y="1125538"/>
            <a:ext cx="8229600" cy="7794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pitchFamily="34" charset="0"/>
              </a:rPr>
              <a:t>Task</a:t>
            </a:r>
          </a:p>
        </p:txBody>
      </p:sp>
    </p:spTree>
    <p:extLst>
      <p:ext uri="{BB962C8B-B14F-4D97-AF65-F5344CB8AC3E}">
        <p14:creationId xmlns:p14="http://schemas.microsoft.com/office/powerpoint/2010/main" val="4036112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988840"/>
            <a:ext cx="8229600" cy="4464496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GB" sz="2400" dirty="0" smtClean="0">
                <a:cs typeface="Arial" pitchFamily="34" charset="0"/>
              </a:rPr>
              <a:t>To complete this unit successfully, the learner must:</a:t>
            </a:r>
          </a:p>
          <a:p>
            <a:pPr>
              <a:buFont typeface="Arial" pitchFamily="34" charset="0"/>
              <a:buNone/>
              <a:defRPr/>
            </a:pPr>
            <a:endParaRPr lang="en-GB" sz="2400" dirty="0" smtClean="0">
              <a:cs typeface="Arial" pitchFamily="34" charset="0"/>
            </a:endParaRP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Be observed leading and assisting one component of a fitness workout (learner choice – after practising all components)</a:t>
            </a:r>
          </a:p>
          <a:p>
            <a:pPr>
              <a:defRPr/>
            </a:pPr>
            <a:endParaRPr lang="en-GB" sz="2400" dirty="0" smtClean="0">
              <a:cs typeface="Arial" pitchFamily="34" charset="0"/>
            </a:endParaRP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Complete an outline plan that includes the planned content for that component, relevant teaching points related to that content, and a list of teaching skills they aim to demonstrate</a:t>
            </a:r>
            <a:endParaRPr lang="en-GB" sz="2400" dirty="0"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7477" y="119675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pitchFamily="34" charset="0"/>
              </a:rPr>
              <a:t>How this unit is assessed</a:t>
            </a:r>
          </a:p>
        </p:txBody>
      </p:sp>
    </p:spTree>
    <p:extLst>
      <p:ext uri="{BB962C8B-B14F-4D97-AF65-F5344CB8AC3E}">
        <p14:creationId xmlns:p14="http://schemas.microsoft.com/office/powerpoint/2010/main" val="3737961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92584" y="1988840"/>
            <a:ext cx="8229600" cy="42052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400" dirty="0" smtClean="0">
                <a:cs typeface="Arial" pitchFamily="34" charset="0"/>
              </a:rPr>
              <a:t>Chosen exercises must be performed with good personal exercise technique</a:t>
            </a:r>
          </a:p>
          <a:p>
            <a:endParaRPr lang="en-GB" altLang="en-US" sz="2400" dirty="0" smtClean="0">
              <a:cs typeface="Arial" pitchFamily="34" charset="0"/>
            </a:endParaRPr>
          </a:p>
          <a:p>
            <a:r>
              <a:rPr lang="en-GB" altLang="en-US" sz="2400" dirty="0" smtClean="0">
                <a:cs typeface="Arial" pitchFamily="34" charset="0"/>
              </a:rPr>
              <a:t>The performance is observed and signed off by the tutor (with written feedback on how to improve in the future)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4016" y="1205880"/>
            <a:ext cx="8229600" cy="584775"/>
          </a:xfrm>
          <a:prstGeom prst="rect">
            <a:avLst/>
          </a:prstGeom>
        </p:spPr>
        <p:txBody>
          <a:bodyPr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dirty="0" smtClean="0">
                <a:cs typeface="Arial" pitchFamily="34" charset="0"/>
              </a:rPr>
              <a:t>How this unit is assessed (continued)</a:t>
            </a:r>
            <a:endParaRPr lang="en-GB" sz="3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240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86976" y="1988840"/>
            <a:ext cx="8405504" cy="42481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altLang="en-US" sz="2400" dirty="0" smtClean="0">
                <a:cs typeface="Arial" pitchFamily="34" charset="0"/>
              </a:rPr>
              <a:t>Answer these questions:</a:t>
            </a:r>
          </a:p>
          <a:p>
            <a:pPr>
              <a:buFont typeface="Arial" pitchFamily="34" charset="0"/>
              <a:buNone/>
            </a:pPr>
            <a:endParaRPr lang="en-GB" altLang="en-US" sz="2400" dirty="0" smtClean="0">
              <a:cs typeface="Arial" pitchFamily="34" charset="0"/>
            </a:endParaRPr>
          </a:p>
          <a:p>
            <a:r>
              <a:rPr lang="en-GB" altLang="en-US" sz="2400" dirty="0" smtClean="0">
                <a:cs typeface="Arial" pitchFamily="34" charset="0"/>
              </a:rPr>
              <a:t>What is a workout?</a:t>
            </a:r>
          </a:p>
          <a:p>
            <a:r>
              <a:rPr lang="en-GB" altLang="en-US" sz="2400" dirty="0" smtClean="0">
                <a:cs typeface="Arial" pitchFamily="34" charset="0"/>
              </a:rPr>
              <a:t>Why do we do them?</a:t>
            </a:r>
          </a:p>
          <a:p>
            <a:r>
              <a:rPr lang="en-GB" altLang="en-US" sz="2400" dirty="0" smtClean="0">
                <a:cs typeface="Arial" pitchFamily="34" charset="0"/>
              </a:rPr>
              <a:t>What are the components of physical fitness?</a:t>
            </a:r>
          </a:p>
          <a:p>
            <a:r>
              <a:rPr lang="en-GB" altLang="en-US" sz="2400" dirty="0" smtClean="0">
                <a:cs typeface="Arial" pitchFamily="34" charset="0"/>
              </a:rPr>
              <a:t>What should be included in a workout?</a:t>
            </a:r>
          </a:p>
          <a:p>
            <a:pPr marL="0" indent="0">
              <a:buNone/>
            </a:pPr>
            <a:endParaRPr lang="en-GB" altLang="en-US" sz="3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3528" y="110531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pitchFamily="34" charset="0"/>
              </a:rPr>
              <a:t>Fitness workouts and exercise sessions</a:t>
            </a:r>
          </a:p>
        </p:txBody>
      </p:sp>
    </p:spTree>
    <p:extLst>
      <p:ext uri="{BB962C8B-B14F-4D97-AF65-F5344CB8AC3E}">
        <p14:creationId xmlns:p14="http://schemas.microsoft.com/office/powerpoint/2010/main" val="1976462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90364" y="1916832"/>
            <a:ext cx="8363272" cy="4824561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400" b="1" dirty="0" smtClean="0">
                <a:cs typeface="Arial" pitchFamily="34" charset="0"/>
              </a:rPr>
              <a:t>Workouts</a:t>
            </a:r>
            <a:r>
              <a:rPr lang="en-GB" sz="2400" dirty="0" smtClean="0">
                <a:cs typeface="Arial" pitchFamily="34" charset="0"/>
              </a:rPr>
              <a:t> are formal, planned or timetabled exercise sessions that can be at a fitness facility, or outside, in a home, alone or with others</a:t>
            </a:r>
          </a:p>
          <a:p>
            <a:pPr>
              <a:defRPr/>
            </a:pPr>
            <a:r>
              <a:rPr lang="en-GB" sz="2400" b="1" dirty="0" smtClean="0">
                <a:cs typeface="Arial" pitchFamily="34" charset="0"/>
              </a:rPr>
              <a:t>Why? </a:t>
            </a:r>
            <a:r>
              <a:rPr lang="en-GB" sz="2400" dirty="0" smtClean="0">
                <a:cs typeface="Arial" pitchFamily="34" charset="0"/>
              </a:rPr>
              <a:t>To get fitter, stronger, healthier, for social reasons, lose weight etc.</a:t>
            </a:r>
          </a:p>
          <a:p>
            <a:pPr>
              <a:defRPr/>
            </a:pPr>
            <a:r>
              <a:rPr lang="en-GB" sz="2400" b="1" dirty="0" smtClean="0">
                <a:cs typeface="Arial" pitchFamily="34" charset="0"/>
              </a:rPr>
              <a:t>Physical Fitness components: </a:t>
            </a:r>
            <a:r>
              <a:rPr lang="en-GB" sz="2400" dirty="0" smtClean="0">
                <a:cs typeface="Arial" pitchFamily="34" charset="0"/>
              </a:rPr>
              <a:t>cardiovascular, muscular strength, muscular fitness, flexibility and motor skills</a:t>
            </a:r>
          </a:p>
          <a:p>
            <a:pPr>
              <a:defRPr/>
            </a:pPr>
            <a:r>
              <a:rPr lang="en-GB" sz="2400" b="1" dirty="0" smtClean="0">
                <a:cs typeface="Arial" pitchFamily="34" charset="0"/>
              </a:rPr>
              <a:t>Structure</a:t>
            </a:r>
            <a:r>
              <a:rPr lang="en-GB" sz="2400" dirty="0" smtClean="0">
                <a:cs typeface="Arial" pitchFamily="34" charset="0"/>
              </a:rPr>
              <a:t>: warm up, main component, cool down</a:t>
            </a:r>
            <a:endParaRPr lang="en-GB" sz="2400" dirty="0"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196752"/>
            <a:ext cx="8229600" cy="584775"/>
          </a:xfrm>
          <a:prstGeom prst="rect">
            <a:avLst/>
          </a:prstGeom>
        </p:spPr>
        <p:txBody>
          <a:bodyPr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dirty="0" smtClean="0">
                <a:cs typeface="Arial" pitchFamily="34" charset="0"/>
              </a:rPr>
              <a:t>Fitness workouts and exercise sessions</a:t>
            </a:r>
            <a:endParaRPr lang="en-GB" sz="3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26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840260"/>
            <a:ext cx="8229600" cy="4205287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GB" sz="2800" dirty="0" smtClean="0">
                <a:cs typeface="Arial" pitchFamily="34" charset="0"/>
              </a:rPr>
              <a:t>Revision Task:</a:t>
            </a:r>
          </a:p>
          <a:p>
            <a:pPr>
              <a:buFont typeface="Arial" pitchFamily="34" charset="0"/>
              <a:buNone/>
              <a:defRPr/>
            </a:pPr>
            <a:endParaRPr lang="en-GB" sz="800" dirty="0" smtClean="0">
              <a:cs typeface="Arial" pitchFamily="34" charset="0"/>
            </a:endParaRPr>
          </a:p>
          <a:p>
            <a:pPr>
              <a:defRPr/>
            </a:pPr>
            <a:r>
              <a:rPr lang="en-GB" sz="2800" dirty="0" smtClean="0">
                <a:cs typeface="Arial" pitchFamily="34" charset="0"/>
              </a:rPr>
              <a:t>Why include a warm up and what should be included?</a:t>
            </a:r>
          </a:p>
          <a:p>
            <a:pPr>
              <a:defRPr/>
            </a:pPr>
            <a:r>
              <a:rPr lang="en-GB" sz="2800" dirty="0" smtClean="0">
                <a:cs typeface="Arial" pitchFamily="34" charset="0"/>
              </a:rPr>
              <a:t>Examples of main workouts</a:t>
            </a:r>
          </a:p>
          <a:p>
            <a:pPr>
              <a:defRPr/>
            </a:pPr>
            <a:r>
              <a:rPr lang="en-GB" sz="2800" dirty="0" smtClean="0">
                <a:cs typeface="Arial" pitchFamily="34" charset="0"/>
              </a:rPr>
              <a:t>Why include a cool down and what should be included?</a:t>
            </a:r>
          </a:p>
          <a:p>
            <a:pPr>
              <a:buFont typeface="Arial" pitchFamily="34" charset="0"/>
              <a:buNone/>
              <a:defRPr/>
            </a:pPr>
            <a:endParaRPr lang="en-GB" sz="2800" dirty="0" smtClean="0"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en-GB" sz="2800" dirty="0" smtClean="0">
                <a:cs typeface="Arial" pitchFamily="34" charset="0"/>
              </a:rPr>
              <a:t>Compare your answers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268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pitchFamily="34" charset="0"/>
              </a:rPr>
              <a:t>Workout Structure</a:t>
            </a:r>
          </a:p>
        </p:txBody>
      </p:sp>
    </p:spTree>
    <p:extLst>
      <p:ext uri="{BB962C8B-B14F-4D97-AF65-F5344CB8AC3E}">
        <p14:creationId xmlns:p14="http://schemas.microsoft.com/office/powerpoint/2010/main" val="3471616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48032" y="1916832"/>
            <a:ext cx="8229600" cy="42052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altLang="en-US" sz="2800" dirty="0" smtClean="0">
                <a:cs typeface="Arial" pitchFamily="34" charset="0"/>
              </a:rPr>
              <a:t>Aims:</a:t>
            </a:r>
          </a:p>
          <a:p>
            <a:pPr>
              <a:buFont typeface="Arial" pitchFamily="34" charset="0"/>
              <a:buNone/>
            </a:pPr>
            <a:endParaRPr lang="en-GB" altLang="en-US" sz="800" dirty="0" smtClean="0">
              <a:cs typeface="Arial" pitchFamily="34" charset="0"/>
            </a:endParaRPr>
          </a:p>
          <a:p>
            <a:r>
              <a:rPr lang="en-GB" altLang="en-US" sz="2800" dirty="0" smtClean="0">
                <a:cs typeface="Arial" pitchFamily="34" charset="0"/>
              </a:rPr>
              <a:t>To mobilise the joints</a:t>
            </a:r>
            <a:endParaRPr lang="en-GB" altLang="en-US" sz="800" dirty="0" smtClean="0">
              <a:cs typeface="Arial" pitchFamily="34" charset="0"/>
            </a:endParaRPr>
          </a:p>
          <a:p>
            <a:r>
              <a:rPr lang="en-GB" altLang="en-US" sz="2800" dirty="0" smtClean="0">
                <a:cs typeface="Arial" pitchFamily="34" charset="0"/>
              </a:rPr>
              <a:t>Raise the heart rate enough to –</a:t>
            </a:r>
            <a:endParaRPr lang="en-GB" altLang="en-US" sz="800" dirty="0" smtClean="0">
              <a:cs typeface="Arial" pitchFamily="34" charset="0"/>
            </a:endParaRPr>
          </a:p>
          <a:p>
            <a:pPr marL="896938" indent="-355600"/>
            <a:r>
              <a:rPr lang="en-GB" altLang="en-US" sz="2800" dirty="0" smtClean="0">
                <a:cs typeface="Arial" pitchFamily="34" charset="0"/>
              </a:rPr>
              <a:t>Warm the muscles</a:t>
            </a:r>
            <a:endParaRPr lang="en-GB" altLang="en-US" sz="800" dirty="0" smtClean="0">
              <a:cs typeface="Arial" pitchFamily="34" charset="0"/>
            </a:endParaRPr>
          </a:p>
          <a:p>
            <a:pPr marL="896938" indent="-355600"/>
            <a:r>
              <a:rPr lang="en-GB" altLang="en-US" sz="2800" dirty="0" smtClean="0">
                <a:cs typeface="Arial" pitchFamily="34" charset="0"/>
              </a:rPr>
              <a:t>A preparatory stretch</a:t>
            </a:r>
          </a:p>
          <a:p>
            <a:pPr marL="896938" indent="-355600"/>
            <a:endParaRPr lang="en-GB" altLang="en-US" sz="800" dirty="0" smtClean="0">
              <a:cs typeface="Arial" pitchFamily="34" charset="0"/>
            </a:endParaRPr>
          </a:p>
          <a:p>
            <a:pPr marL="896938" indent="-355600"/>
            <a:r>
              <a:rPr lang="en-GB" altLang="en-US" sz="2800" dirty="0" smtClean="0">
                <a:cs typeface="Arial" pitchFamily="34" charset="0"/>
              </a:rPr>
              <a:t>Rehearse moves/prepare motor skills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8032" y="119675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pitchFamily="34" charset="0"/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362138860"/>
      </p:ext>
    </p:extLst>
  </p:cSld>
  <p:clrMapOvr>
    <a:masterClrMapping/>
  </p:clrMapOvr>
</p:sld>
</file>

<file path=ppt/theme/theme1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Inn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4" id="{E2150119-4C85-4496-B633-D17F659B5895}" vid="{D068DE8F-3E33-4DBB-B0E1-DB27B0E22667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n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88B2962-37E5-4547-84D7-9A6B0B6D9ABC}" vid="{E0B2B716-A3CD-40ED-B1A1-7A4017E4AF12}"/>
    </a:ext>
  </a:extLst>
</a:theme>
</file>

<file path=ppt/theme/theme5.xml><?xml version="1.0" encoding="utf-8"?>
<a:theme xmlns:a="http://schemas.openxmlformats.org/drawingml/2006/main" name="1_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Inn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ymca PP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mca PP TEMPLATE" id="{B3BF06C1-B6DB-40A6-9724-BC36714F3926}" vid="{A73F20F2-7C7A-4C6D-9B12-12FE8F402EBB}"/>
    </a:ext>
  </a:extLst>
</a:theme>
</file>

<file path=ppt/theme/theme8.xml><?xml version="1.0" encoding="utf-8"?>
<a:theme xmlns:a="http://schemas.openxmlformats.org/drawingml/2006/main" name="1_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4" id="{E2150119-4C85-4496-B633-D17F659B5895}" vid="{32D24A58-0AD0-48EF-897F-2895FF1B6F62}"/>
    </a:ext>
  </a:extLst>
</a:theme>
</file>

<file path=ppt/theme/theme9.xml><?xml version="1.0" encoding="utf-8"?>
<a:theme xmlns:a="http://schemas.openxmlformats.org/drawingml/2006/main" name="2_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4" id="{E2150119-4C85-4496-B633-D17F659B5895}" vid="{B335065C-A891-4484-8C1E-4A63A0D78DF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1114</Words>
  <Application>Microsoft Office PowerPoint</Application>
  <PresentationFormat>On-screen Show (4:3)</PresentationFormat>
  <Paragraphs>211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Arial</vt:lpstr>
      <vt:lpstr>Avenir LT Std 65 Medium</vt:lpstr>
      <vt:lpstr>Calibri</vt:lpstr>
      <vt:lpstr>End slide</vt:lpstr>
      <vt:lpstr>Intro Slide</vt:lpstr>
      <vt:lpstr>Inner slide</vt:lpstr>
      <vt:lpstr>Theme1</vt:lpstr>
      <vt:lpstr>1_Intro Slide</vt:lpstr>
      <vt:lpstr>1_Inner slide</vt:lpstr>
      <vt:lpstr>ymca PP TEMPLATE</vt:lpstr>
      <vt:lpstr>1_End slide</vt:lpstr>
      <vt:lpstr>2_Intro Slide</vt:lpstr>
      <vt:lpstr>2_Inner slide</vt:lpstr>
      <vt:lpstr>PowerPoint Presentation</vt:lpstr>
      <vt:lpstr>YMCA Awards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Central YMCA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Richardson</dc:creator>
  <cp:lastModifiedBy>Adam Williams</cp:lastModifiedBy>
  <cp:revision>15</cp:revision>
  <dcterms:created xsi:type="dcterms:W3CDTF">2012-10-03T08:43:26Z</dcterms:created>
  <dcterms:modified xsi:type="dcterms:W3CDTF">2015-05-15T13:24:19Z</dcterms:modified>
</cp:coreProperties>
</file>