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6" r:id="rId4"/>
    <p:sldMasterId id="2147483690" r:id="rId5"/>
    <p:sldMasterId id="2147483694" r:id="rId6"/>
    <p:sldMasterId id="2147483697" r:id="rId7"/>
    <p:sldMasterId id="2147483700" r:id="rId8"/>
    <p:sldMasterId id="2147483703" r:id="rId9"/>
    <p:sldMasterId id="2147483707" r:id="rId10"/>
  </p:sldMasterIdLst>
  <p:handoutMasterIdLst>
    <p:handoutMasterId r:id="rId29"/>
  </p:handoutMasterIdLst>
  <p:sldIdLst>
    <p:sldId id="256" r:id="rId11"/>
    <p:sldId id="257" r:id="rId12"/>
    <p:sldId id="260" r:id="rId13"/>
    <p:sldId id="274" r:id="rId14"/>
    <p:sldId id="264" r:id="rId15"/>
    <p:sldId id="263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275" r:id="rId26"/>
    <p:sldId id="262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0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25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9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87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68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4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59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85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5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4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3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88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7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2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99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9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5168" y="1916832"/>
            <a:ext cx="8363272" cy="410445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/>
              <a:t>Muscular Endurance: the ability of a muscle or muscle group to contract repeatedly over a long period of time without fatigue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Flexibility: The range of movement about a joint or series of joints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Motor skills/fitness: Agility, coordination, speed, power, reaction time, balance and kinaesthetic (body in space) awareness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5168" y="12299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Definitions of Physical Fitness</a:t>
            </a:r>
          </a:p>
        </p:txBody>
      </p:sp>
    </p:spTree>
    <p:extLst>
      <p:ext uri="{BB962C8B-B14F-4D97-AF65-F5344CB8AC3E}">
        <p14:creationId xmlns:p14="http://schemas.microsoft.com/office/powerpoint/2010/main" val="234711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0368" y="10818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Benefits of physical fitness on health and wellbeing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368" y="2224850"/>
            <a:ext cx="8229600" cy="4348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Decreased risk of diseases linked to prolonged inactivity (coronary heart disease, obesity – type II diabetes)</a:t>
            </a:r>
          </a:p>
          <a:p>
            <a:r>
              <a:rPr lang="en-GB" altLang="en-US" sz="2400" dirty="0" smtClean="0"/>
              <a:t>Control body weight (fat)</a:t>
            </a:r>
          </a:p>
          <a:p>
            <a:r>
              <a:rPr lang="en-GB" altLang="en-US" sz="2400" dirty="0" smtClean="0"/>
              <a:t>Normalise high blood pressure</a:t>
            </a:r>
          </a:p>
          <a:p>
            <a:r>
              <a:rPr lang="en-GB" altLang="en-US" sz="2400" dirty="0" smtClean="0"/>
              <a:t>Improved sleep pattern</a:t>
            </a:r>
          </a:p>
          <a:p>
            <a:r>
              <a:rPr lang="en-GB" altLang="en-US" sz="2400" dirty="0" smtClean="0"/>
              <a:t>Decrease in levels of stress</a:t>
            </a:r>
          </a:p>
          <a:p>
            <a:r>
              <a:rPr lang="en-GB" altLang="en-US" sz="2400" dirty="0" smtClean="0"/>
              <a:t>Improved self esteem</a:t>
            </a:r>
          </a:p>
          <a:p>
            <a:r>
              <a:rPr lang="en-GB" altLang="en-US" sz="2400" dirty="0" smtClean="0"/>
              <a:t>Improved social skills (increase in self confidence)</a:t>
            </a:r>
          </a:p>
        </p:txBody>
      </p:sp>
    </p:spTree>
    <p:extLst>
      <p:ext uri="{BB962C8B-B14F-4D97-AF65-F5344CB8AC3E}">
        <p14:creationId xmlns:p14="http://schemas.microsoft.com/office/powerpoint/2010/main" val="194757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72816"/>
            <a:ext cx="8229600" cy="460851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Task: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	Write a list of all your strong points (include personality traits, fitness levels, personal achievements – anything you are happy with)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	In pairs or small groups, discuss your results and add to the list anything positive others tell you about yourself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552" y="120131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Goal Setting</a:t>
            </a:r>
          </a:p>
        </p:txBody>
      </p:sp>
    </p:spTree>
    <p:extLst>
      <p:ext uri="{BB962C8B-B14F-4D97-AF65-F5344CB8AC3E}">
        <p14:creationId xmlns:p14="http://schemas.microsoft.com/office/powerpoint/2010/main" val="87512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Goal Setting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5280" y="1624236"/>
            <a:ext cx="8229600" cy="50451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/>
              <a:t>Task:</a:t>
            </a:r>
          </a:p>
          <a:p>
            <a:pPr>
              <a:buFont typeface="Arial" pitchFamily="34" charset="0"/>
              <a:buNone/>
            </a:pPr>
            <a:r>
              <a:rPr lang="en-GB" altLang="en-US" sz="2400" dirty="0" smtClean="0"/>
              <a:t>	Based on your current health, wellbeing, lifestyle and fitness (total and physical)…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/>
          </a:p>
          <a:p>
            <a:pPr>
              <a:buFont typeface="Arial" pitchFamily="34" charset="0"/>
              <a:buNone/>
            </a:pPr>
            <a:r>
              <a:rPr lang="en-GB" altLang="en-US" sz="2400" dirty="0" smtClean="0"/>
              <a:t>	What would you like to change and improve about yourself?</a:t>
            </a:r>
          </a:p>
          <a:p>
            <a:pPr>
              <a:buFont typeface="Arial" pitchFamily="34" charset="0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2777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5200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Goal Setting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5200" y="1988840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/>
              <a:t>To achieve a self development goal it should be: </a:t>
            </a:r>
            <a:endParaRPr lang="en-GB" altLang="en-US" sz="2400" dirty="0"/>
          </a:p>
          <a:p>
            <a:pPr>
              <a:buFont typeface="Arial" pitchFamily="34" charset="0"/>
              <a:buNone/>
            </a:pPr>
            <a:r>
              <a:rPr lang="en-GB" altLang="en-US" sz="2400" dirty="0" smtClean="0"/>
              <a:t>SMART</a:t>
            </a:r>
          </a:p>
          <a:p>
            <a:r>
              <a:rPr lang="en-GB" altLang="en-US" sz="2400" dirty="0" smtClean="0"/>
              <a:t>S = Specific</a:t>
            </a:r>
          </a:p>
          <a:p>
            <a:r>
              <a:rPr lang="en-GB" altLang="en-US" sz="2400" dirty="0" smtClean="0"/>
              <a:t>M = Measurable</a:t>
            </a:r>
          </a:p>
          <a:p>
            <a:r>
              <a:rPr lang="en-GB" altLang="en-US" sz="2400" dirty="0" smtClean="0"/>
              <a:t>A = Achievable</a:t>
            </a:r>
          </a:p>
          <a:p>
            <a:r>
              <a:rPr lang="en-GB" altLang="en-US" sz="2400" dirty="0" smtClean="0"/>
              <a:t>R = Realistic </a:t>
            </a:r>
          </a:p>
          <a:p>
            <a:r>
              <a:rPr lang="en-GB" altLang="en-US" sz="2400" dirty="0" smtClean="0"/>
              <a:t>T = Time-framed</a:t>
            </a:r>
          </a:p>
          <a:p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672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0944" y="1525736"/>
            <a:ext cx="8493544" cy="482441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latin typeface="+mj-lt"/>
              </a:rPr>
              <a:t>Task:</a:t>
            </a:r>
            <a:endParaRPr lang="en-GB" sz="2400" dirty="0" smtClean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+mj-lt"/>
              </a:rPr>
              <a:t>What do you need to consider? Include: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Equipment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Resources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Personal safety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Communication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Likes/dislikes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Clothing and footwear</a:t>
            </a:r>
          </a:p>
          <a:p>
            <a:pPr lvl="1">
              <a:defRPr/>
            </a:pPr>
            <a:r>
              <a:rPr lang="en-GB" sz="2400" dirty="0" smtClean="0">
                <a:latin typeface="+mj-lt"/>
              </a:rPr>
              <a:t>Barriers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GB" sz="2400" dirty="0" smtClean="0">
                <a:latin typeface="+mj-lt"/>
              </a:rPr>
              <a:t>Discuss and write down what you need and why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GB" sz="2400" dirty="0" smtClean="0">
                <a:latin typeface="+mj-lt"/>
              </a:rPr>
              <a:t> (Complete your Plan (worksheet 1))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4744"/>
            <a:ext cx="8229600" cy="561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Organising a self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135807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44824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latin typeface="+mj-lt"/>
              </a:rPr>
              <a:t>Complete Mid Term Review (worksheet 2)</a:t>
            </a:r>
          </a:p>
          <a:p>
            <a:r>
              <a:rPr lang="en-GB" altLang="en-US" sz="2400" dirty="0" smtClean="0">
                <a:latin typeface="+mj-lt"/>
              </a:rPr>
              <a:t>Look at </a:t>
            </a:r>
            <a:r>
              <a:rPr lang="en-GB" altLang="en-US" sz="2400" dirty="0" smtClean="0">
                <a:latin typeface="+mj-lt"/>
                <a:cs typeface="Arial" pitchFamily="34" charset="0"/>
              </a:rPr>
              <a:t>your</a:t>
            </a:r>
            <a:r>
              <a:rPr lang="en-GB" altLang="en-US" sz="2400" dirty="0" smtClean="0">
                <a:latin typeface="+mj-lt"/>
              </a:rPr>
              <a:t> aims</a:t>
            </a:r>
          </a:p>
          <a:p>
            <a:r>
              <a:rPr lang="en-GB" altLang="en-US" sz="2400" dirty="0" smtClean="0">
                <a:latin typeface="+mj-lt"/>
              </a:rPr>
              <a:t>Are you still on track for success?</a:t>
            </a:r>
          </a:p>
          <a:p>
            <a:r>
              <a:rPr lang="en-GB" altLang="en-US" sz="2400" dirty="0" smtClean="0">
                <a:latin typeface="+mj-lt"/>
              </a:rPr>
              <a:t>If not why not?</a:t>
            </a:r>
          </a:p>
          <a:p>
            <a:r>
              <a:rPr lang="en-GB" altLang="en-US" sz="2400" dirty="0" smtClean="0">
                <a:latin typeface="+mj-lt"/>
              </a:rPr>
              <a:t>What do you need to change</a:t>
            </a:r>
          </a:p>
          <a:p>
            <a:r>
              <a:rPr lang="en-GB" altLang="en-US" sz="2400" dirty="0" smtClean="0">
                <a:latin typeface="+mj-lt"/>
              </a:rPr>
              <a:t>Do you need help?</a:t>
            </a:r>
          </a:p>
          <a:p>
            <a:r>
              <a:rPr lang="en-GB" altLang="en-US" sz="2400" dirty="0" smtClean="0">
                <a:latin typeface="+mj-lt"/>
              </a:rPr>
              <a:t>Discuss and agree with your tutor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9676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How are you doing?</a:t>
            </a:r>
          </a:p>
        </p:txBody>
      </p:sp>
    </p:spTree>
    <p:extLst>
      <p:ext uri="{BB962C8B-B14F-4D97-AF65-F5344CB8AC3E}">
        <p14:creationId xmlns:p14="http://schemas.microsoft.com/office/powerpoint/2010/main" val="140815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060848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Complete your Final Review (worksheet 3)</a:t>
            </a:r>
          </a:p>
          <a:p>
            <a:r>
              <a:rPr lang="en-GB" altLang="en-US" sz="2400" dirty="0" smtClean="0"/>
              <a:t>Get your paperwork signed off by </a:t>
            </a:r>
            <a:r>
              <a:rPr lang="en-GB" altLang="en-US" sz="2400" dirty="0" smtClean="0">
                <a:cs typeface="Arial" pitchFamily="34" charset="0"/>
              </a:rPr>
              <a:t>your</a:t>
            </a:r>
            <a:r>
              <a:rPr lang="en-GB" altLang="en-US" sz="2400" dirty="0" smtClean="0"/>
              <a:t> tutor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0871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How did you </a:t>
            </a:r>
            <a:r>
              <a:rPr lang="en-GB" altLang="en-US" sz="3200" dirty="0" smtClean="0">
                <a:cs typeface="Arial" pitchFamily="34" charset="0"/>
              </a:rPr>
              <a:t>get</a:t>
            </a:r>
            <a:r>
              <a:rPr lang="en-GB" altLang="en-US" sz="3200" dirty="0" smtClean="0"/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289534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31640" y="3686968"/>
            <a:ext cx="6400800" cy="12969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latin typeface="+mj-lt"/>
                <a:cs typeface="Arial" pitchFamily="34" charset="0"/>
              </a:rPr>
              <a:t>Level 1 Mandatory Unit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latin typeface="+mj-lt"/>
                <a:cs typeface="Arial" pitchFamily="34" charset="0"/>
              </a:rPr>
              <a:t>(Award in Lifestyle Management)</a:t>
            </a:r>
            <a:endParaRPr lang="en-GB" sz="3000" dirty="0">
              <a:latin typeface="+mj-lt"/>
              <a:cs typeface="Arial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67544" y="28654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</a:rPr>
              <a:t>Developing Self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2052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altLang="en-US" sz="2400" dirty="0" smtClean="0">
                <a:latin typeface="+mn-lt"/>
                <a:cs typeface="Arial" pitchFamily="34" charset="0"/>
              </a:rPr>
              <a:t>By the end of this unit the learner will:</a:t>
            </a: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Describe personal strengths and abilities</a:t>
            </a: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Select an area for self development</a:t>
            </a: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Explain why this area is important for self development</a:t>
            </a:r>
          </a:p>
          <a:p>
            <a:pPr eaLnBrk="1" hangingPunct="1"/>
            <a:r>
              <a:rPr lang="en-GB" altLang="en-US" sz="2400" dirty="0" smtClean="0">
                <a:latin typeface="+mn-lt"/>
                <a:cs typeface="Arial" pitchFamily="34" charset="0"/>
              </a:rPr>
              <a:t>Prepare and work through and review their plan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6404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0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46556"/>
            <a:ext cx="8435280" cy="51114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To successfully complete this unit, the learner must do the following: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Create an action plan for self development that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Describes at least 2 strengths or abilities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Selects an area for self development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Explains why this has been chosen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Has an aim, activities and timings to achieve this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Shows evidence of completion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Reviews, amends and suggests any changes required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Contains an explanation of future self development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1247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Assessment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997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905001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pitchFamily="34" charset="0"/>
              </a:rPr>
              <a:t>Revise Total Fitness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Emotional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Mental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Medical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Social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Spiritual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Nutritional</a:t>
            </a:r>
          </a:p>
          <a:p>
            <a:pPr lvl="1"/>
            <a:r>
              <a:rPr lang="en-GB" altLang="en-US" sz="2400" dirty="0" smtClean="0">
                <a:cs typeface="Arial" pitchFamily="34" charset="0"/>
              </a:rPr>
              <a:t>Physical</a:t>
            </a:r>
          </a:p>
          <a:p>
            <a:pPr lvl="1"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pPr lvl="1"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Discuss the definitions for each of these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5538"/>
            <a:ext cx="8229600" cy="779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Total Fitness </a:t>
            </a:r>
          </a:p>
        </p:txBody>
      </p:sp>
    </p:spTree>
    <p:extLst>
      <p:ext uri="{BB962C8B-B14F-4D97-AF65-F5344CB8AC3E}">
        <p14:creationId xmlns:p14="http://schemas.microsoft.com/office/powerpoint/2010/main" val="14120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9838" y="1772816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Select a word from below and revise its meaning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Health</a:t>
            </a:r>
          </a:p>
          <a:p>
            <a:r>
              <a:rPr lang="en-GB" altLang="en-US" sz="2400" dirty="0" smtClean="0">
                <a:cs typeface="Arial" pitchFamily="34" charset="0"/>
              </a:rPr>
              <a:t>Wellness</a:t>
            </a:r>
          </a:p>
          <a:p>
            <a:r>
              <a:rPr lang="en-GB" altLang="en-US" sz="2400" dirty="0" smtClean="0">
                <a:cs typeface="Arial" pitchFamily="34" charset="0"/>
              </a:rPr>
              <a:t>Lifestyle</a:t>
            </a:r>
          </a:p>
          <a:p>
            <a:r>
              <a:rPr lang="en-GB" altLang="en-US" sz="2400" dirty="0" smtClean="0">
                <a:cs typeface="Arial" pitchFamily="34" charset="0"/>
              </a:rPr>
              <a:t>Fitness</a:t>
            </a:r>
          </a:p>
          <a:p>
            <a:r>
              <a:rPr lang="en-GB" altLang="en-US" sz="2400" dirty="0" smtClean="0">
                <a:cs typeface="Arial" pitchFamily="34" charset="0"/>
              </a:rPr>
              <a:t>Activity</a:t>
            </a:r>
          </a:p>
          <a:p>
            <a:r>
              <a:rPr lang="en-GB" altLang="en-US" sz="2400" dirty="0" smtClean="0">
                <a:cs typeface="Arial" pitchFamily="34" charset="0"/>
              </a:rPr>
              <a:t>Exercise 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Compare and discuss your results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24744"/>
            <a:ext cx="8229600" cy="9223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23290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00808"/>
            <a:ext cx="8507288" cy="47525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The list below can affect your health and wellbeing:</a:t>
            </a:r>
          </a:p>
          <a:p>
            <a:r>
              <a:rPr lang="en-GB" altLang="en-US" sz="2400" dirty="0" smtClean="0">
                <a:cs typeface="Arial" pitchFamily="34" charset="0"/>
              </a:rPr>
              <a:t>Smoking</a:t>
            </a:r>
          </a:p>
          <a:p>
            <a:r>
              <a:rPr lang="en-GB" altLang="en-US" sz="2400" dirty="0" smtClean="0">
                <a:cs typeface="Arial" pitchFamily="34" charset="0"/>
              </a:rPr>
              <a:t>Drugs and alcohol</a:t>
            </a:r>
          </a:p>
          <a:p>
            <a:r>
              <a:rPr lang="en-GB" altLang="en-US" sz="2400" dirty="0" smtClean="0">
                <a:cs typeface="Arial" pitchFamily="34" charset="0"/>
              </a:rPr>
              <a:t>Caffeine</a:t>
            </a:r>
          </a:p>
          <a:p>
            <a:r>
              <a:rPr lang="en-GB" altLang="en-US" sz="2400" dirty="0" smtClean="0">
                <a:cs typeface="Arial" pitchFamily="34" charset="0"/>
              </a:rPr>
              <a:t>Levels of activity (too high, too low)</a:t>
            </a:r>
          </a:p>
          <a:p>
            <a:r>
              <a:rPr lang="en-GB" altLang="en-US" sz="2400" dirty="0" smtClean="0">
                <a:cs typeface="Arial" pitchFamily="34" charset="0"/>
              </a:rPr>
              <a:t>Dehydration</a:t>
            </a:r>
          </a:p>
          <a:p>
            <a:r>
              <a:rPr lang="en-GB" altLang="en-US" sz="2400" dirty="0" smtClean="0">
                <a:cs typeface="Arial" pitchFamily="34" charset="0"/>
              </a:rPr>
              <a:t>Excess sugar intake</a:t>
            </a:r>
          </a:p>
          <a:p>
            <a:r>
              <a:rPr lang="en-GB" altLang="en-US" sz="2400" dirty="0" smtClean="0">
                <a:cs typeface="Arial" pitchFamily="34" charset="0"/>
              </a:rPr>
              <a:t>Insufficient fruit and vegetables</a:t>
            </a:r>
          </a:p>
          <a:p>
            <a:r>
              <a:rPr lang="en-GB" altLang="en-US" sz="2400" dirty="0" smtClean="0">
                <a:cs typeface="Arial" pitchFamily="34" charset="0"/>
              </a:rPr>
              <a:t>Eating disorders (can link to over activity and poor nutrition – osteoporosis)</a:t>
            </a:r>
          </a:p>
          <a:p>
            <a:r>
              <a:rPr lang="en-GB" altLang="en-US" sz="2400" dirty="0" smtClean="0">
                <a:cs typeface="Arial" pitchFamily="34" charset="0"/>
              </a:rPr>
              <a:t>Social factors such as age, ethnicity, family, education and social class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928" y="1124745"/>
            <a:ext cx="8229600" cy="6510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Lifestyle Factors</a:t>
            </a:r>
          </a:p>
        </p:txBody>
      </p:sp>
    </p:spTree>
    <p:extLst>
      <p:ext uri="{BB962C8B-B14F-4D97-AF65-F5344CB8AC3E}">
        <p14:creationId xmlns:p14="http://schemas.microsoft.com/office/powerpoint/2010/main" val="424819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2656" y="1844824"/>
            <a:ext cx="8229600" cy="4681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Task: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GB" altLang="en-US" sz="2400" dirty="0" smtClean="0">
                <a:cs typeface="Arial" pitchFamily="34" charset="0"/>
              </a:rPr>
              <a:t>Revise/learn the components of physical fitness</a:t>
            </a:r>
          </a:p>
          <a:p>
            <a:pPr>
              <a:buFont typeface="Arial" pitchFamily="34" charset="0"/>
              <a:buNone/>
            </a:pPr>
            <a:endParaRPr lang="en-GB" altLang="en-US" sz="2400" dirty="0" smtClean="0">
              <a:cs typeface="Arial" pitchFamily="34" charset="0"/>
            </a:endParaRPr>
          </a:p>
          <a:p>
            <a:r>
              <a:rPr lang="en-GB" altLang="en-US" sz="2400" dirty="0" smtClean="0">
                <a:cs typeface="Arial" pitchFamily="34" charset="0"/>
              </a:rPr>
              <a:t>Cardiovascular fitness</a:t>
            </a:r>
          </a:p>
          <a:p>
            <a:r>
              <a:rPr lang="en-GB" altLang="en-US" sz="2400" dirty="0" smtClean="0">
                <a:cs typeface="Arial" pitchFamily="34" charset="0"/>
              </a:rPr>
              <a:t>Muscular strength</a:t>
            </a:r>
          </a:p>
          <a:p>
            <a:r>
              <a:rPr lang="en-GB" altLang="en-US" sz="2400" dirty="0" smtClean="0">
                <a:cs typeface="Arial" pitchFamily="34" charset="0"/>
              </a:rPr>
              <a:t>Muscular endurance</a:t>
            </a:r>
          </a:p>
          <a:p>
            <a:r>
              <a:rPr lang="en-GB" altLang="en-US" sz="2400" dirty="0" smtClean="0">
                <a:cs typeface="Arial" pitchFamily="34" charset="0"/>
              </a:rPr>
              <a:t>Flexibility</a:t>
            </a:r>
          </a:p>
          <a:p>
            <a:r>
              <a:rPr lang="en-GB" altLang="en-US" sz="2400" dirty="0" smtClean="0">
                <a:cs typeface="Arial" pitchFamily="34" charset="0"/>
              </a:rPr>
              <a:t>Motor skills/fitness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56" y="1196752"/>
            <a:ext cx="8229600" cy="779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Time for change?</a:t>
            </a:r>
          </a:p>
        </p:txBody>
      </p:sp>
    </p:spTree>
    <p:extLst>
      <p:ext uri="{BB962C8B-B14F-4D97-AF65-F5344CB8AC3E}">
        <p14:creationId xmlns:p14="http://schemas.microsoft.com/office/powerpoint/2010/main" val="332651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pitchFamily="34" charset="0"/>
              </a:rPr>
              <a:t>Definitions of Physical Fitness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16832"/>
            <a:ext cx="8363272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Cardiovascular: the ability of the heart, lungs and circulatory system to collect, transport and utilise oxygen in the production of energy; and the elimination of waste products from the body’s systems</a:t>
            </a:r>
          </a:p>
          <a:p>
            <a:endParaRPr lang="en-GB" altLang="en-US" sz="2400" dirty="0" smtClean="0"/>
          </a:p>
          <a:p>
            <a:r>
              <a:rPr lang="en-GB" altLang="en-US" sz="2400" dirty="0" smtClean="0"/>
              <a:t>Muscular strength: the ability of a muscle or muscle group to exert a maximum force against resistance in one contraction</a:t>
            </a:r>
          </a:p>
        </p:txBody>
      </p:sp>
    </p:spTree>
    <p:extLst>
      <p:ext uri="{BB962C8B-B14F-4D97-AF65-F5344CB8AC3E}">
        <p14:creationId xmlns:p14="http://schemas.microsoft.com/office/powerpoint/2010/main" val="854453041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577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15</cp:revision>
  <dcterms:created xsi:type="dcterms:W3CDTF">2012-10-03T08:43:26Z</dcterms:created>
  <dcterms:modified xsi:type="dcterms:W3CDTF">2015-05-15T13:25:31Z</dcterms:modified>
</cp:coreProperties>
</file>