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0" r:id="rId2"/>
    <p:sldMasterId id="2147483672" r:id="rId3"/>
    <p:sldMasterId id="2147483686" r:id="rId4"/>
    <p:sldMasterId id="2147483690" r:id="rId5"/>
    <p:sldMasterId id="2147483694" r:id="rId6"/>
    <p:sldMasterId id="2147483697" r:id="rId7"/>
    <p:sldMasterId id="2147483700" r:id="rId8"/>
    <p:sldMasterId id="2147483703" r:id="rId9"/>
    <p:sldMasterId id="2147483707" r:id="rId10"/>
  </p:sldMasterIdLst>
  <p:handoutMasterIdLst>
    <p:handoutMasterId r:id="rId17"/>
  </p:handoutMasterIdLst>
  <p:sldIdLst>
    <p:sldId id="256" r:id="rId11"/>
    <p:sldId id="257" r:id="rId12"/>
    <p:sldId id="260" r:id="rId13"/>
    <p:sldId id="262" r:id="rId14"/>
    <p:sldId id="26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5"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34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C6FA2B-47B7-4A03-837C-9172C916D433}" type="datetimeFigureOut">
              <a:rPr lang="en-GB" smtClean="0"/>
              <a:t>15/05/2015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AB5E45-8239-4E36-87B4-4D738271AF03}" type="slidenum">
              <a:rPr lang="en-GB" smtClean="0"/>
              <a:t>‹#›</a:t>
            </a:fld>
            <a:endParaRPr lang="en-GB"/>
          </a:p>
        </p:txBody>
      </p:sp>
    </p:spTree>
    <p:extLst>
      <p:ext uri="{BB962C8B-B14F-4D97-AF65-F5344CB8AC3E}">
        <p14:creationId xmlns:p14="http://schemas.microsoft.com/office/powerpoint/2010/main" val="3289410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1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1627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a:prstGeom prst="rect">
            <a:avLst/>
          </a:prstGeo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a:prstGeom prst="rect">
            <a:avLst/>
          </a:prstGeo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22128791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20499518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a:prstGeom prst="rect">
            <a:avLst/>
          </a:prstGeom>
        </p:spPr>
        <p:txBody>
          <a:bodyPr anchor="t">
            <a:normAutofit/>
          </a:bodyPr>
          <a:lstStyle>
            <a:lvl1pPr algn="l">
              <a:defRPr sz="3200" b="1">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32501617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4550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88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527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072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1413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90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5949280"/>
            <a:ext cx="5328592" cy="675456"/>
          </a:xfrm>
          <a:prstGeom prst="rect">
            <a:avLst/>
          </a:prstGeom>
        </p:spPr>
        <p:txBody>
          <a:bodyPr/>
          <a:lstStyle>
            <a:lvl1pPr algn="l">
              <a:defRPr sz="1200">
                <a:latin typeface="Arial" pitchFamily="34" charset="0"/>
                <a:cs typeface="Arial" pitchFamily="34" charset="0"/>
              </a:defRPr>
            </a:lvl1pPr>
          </a:lstStyle>
          <a:p>
            <a:r>
              <a:rPr lang="en-US" dirty="0" smtClean="0"/>
              <a:t>Click to edit details end style </a:t>
            </a:r>
            <a:endParaRPr lang="en-GB" dirty="0"/>
          </a:p>
        </p:txBody>
      </p:sp>
    </p:spTree>
    <p:extLst>
      <p:ext uri="{BB962C8B-B14F-4D97-AF65-F5344CB8AC3E}">
        <p14:creationId xmlns:p14="http://schemas.microsoft.com/office/powerpoint/2010/main" val="39405852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4" y="5949280"/>
            <a:ext cx="5328592" cy="675456"/>
          </a:xfrm>
          <a:prstGeom prst="rect">
            <a:avLst/>
          </a:prstGeom>
        </p:spPr>
        <p:txBody>
          <a:bodyPr/>
          <a:lstStyle>
            <a:lvl1pPr algn="l">
              <a:defRPr sz="1200">
                <a:latin typeface="Arial" pitchFamily="34" charset="0"/>
                <a:cs typeface="Arial" pitchFamily="34" charset="0"/>
              </a:defRPr>
            </a:lvl1pPr>
          </a:lstStyle>
          <a:p>
            <a:r>
              <a:rPr lang="en-US" dirty="0" smtClean="0"/>
              <a:t>Click to edit details end style </a:t>
            </a:r>
            <a:endParaRPr lang="en-GB" dirty="0"/>
          </a:p>
        </p:txBody>
      </p:sp>
    </p:spTree>
    <p:extLst>
      <p:ext uri="{BB962C8B-B14F-4D97-AF65-F5344CB8AC3E}">
        <p14:creationId xmlns:p14="http://schemas.microsoft.com/office/powerpoint/2010/main" val="19386878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a:prstGeom prst="rect">
            <a:avLst/>
          </a:prstGeo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a:prstGeom prst="rect">
            <a:avLst/>
          </a:prstGeo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21621446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7EBBD4-4BE8-4E28-B92B-60C7AE278155}" type="datetimeFigureOut">
              <a:rPr lang="en-GB" smtClean="0"/>
              <a:pPr/>
              <a:t>15/05/2015</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AA0EF1-890B-4AF0-91B2-4B14D5602417}" type="slidenum">
              <a:rPr lang="en-GB" smtClean="0"/>
              <a:pPr/>
              <a:t>‹#›</a:t>
            </a:fld>
            <a:endParaRPr lang="en-GB" dirty="0"/>
          </a:p>
        </p:txBody>
      </p:sp>
    </p:spTree>
    <p:extLst>
      <p:ext uri="{BB962C8B-B14F-4D97-AF65-F5344CB8AC3E}">
        <p14:creationId xmlns:p14="http://schemas.microsoft.com/office/powerpoint/2010/main" val="25645294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a:prstGeom prst="rect">
            <a:avLst/>
          </a:prstGeom>
        </p:spPr>
        <p:txBody>
          <a:bodyPr anchor="t">
            <a:normAutofit/>
          </a:bodyPr>
          <a:lstStyle>
            <a:lvl1pPr algn="l">
              <a:defRPr sz="3200" b="1">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val="6719598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056930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932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772815"/>
            <a:ext cx="7918648" cy="1440161"/>
          </a:xfrm>
        </p:spPr>
        <p:txBody>
          <a:bodyPr anchor="t"/>
          <a:lstStyle>
            <a:lvl1pPr algn="l">
              <a:defRPr baseline="0">
                <a:solidFill>
                  <a:schemeClr val="bg1"/>
                </a:solidFill>
                <a:latin typeface="Arial" pitchFamily="34" charset="0"/>
                <a:cs typeface="Arial" pitchFamily="34" charset="0"/>
              </a:defRPr>
            </a:lvl1pPr>
          </a:lstStyle>
          <a:p>
            <a:r>
              <a:rPr lang="en-US" dirty="0" smtClean="0"/>
              <a:t>Intro title</a:t>
            </a:r>
            <a:endParaRPr lang="en-GB" dirty="0"/>
          </a:p>
        </p:txBody>
      </p:sp>
      <p:sp>
        <p:nvSpPr>
          <p:cNvPr id="3" name="Subtitle 2"/>
          <p:cNvSpPr>
            <a:spLocks noGrp="1"/>
          </p:cNvSpPr>
          <p:nvPr>
            <p:ph type="subTitle" idx="1" hasCustomPrompt="1"/>
          </p:nvPr>
        </p:nvSpPr>
        <p:spPr>
          <a:xfrm>
            <a:off x="539552" y="3645024"/>
            <a:ext cx="7232848" cy="1993776"/>
          </a:xfrm>
        </p:spPr>
        <p:txBody>
          <a:bodyPr>
            <a:normAutofit/>
          </a:bodyPr>
          <a:lstStyle>
            <a:lvl1pPr marL="0" indent="0" algn="l">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Subheader</a:t>
            </a:r>
            <a:r>
              <a:rPr lang="en-US" dirty="0" smtClean="0"/>
              <a:t> – move to suit length of intro title</a:t>
            </a:r>
            <a:endParaRPr lang="en-GB" dirty="0"/>
          </a:p>
        </p:txBody>
      </p:sp>
      <p:sp>
        <p:nvSpPr>
          <p:cNvPr id="4" name="Date Placeholder 3"/>
          <p:cNvSpPr>
            <a:spLocks noGrp="1"/>
          </p:cNvSpPr>
          <p:nvPr>
            <p:ph type="dt" sz="half" idx="10"/>
          </p:nvPr>
        </p:nvSpPr>
        <p:spPr/>
        <p:txBody>
          <a:bodyPr/>
          <a:lstStyle/>
          <a:p>
            <a:fld id="{C57EBBD4-4BE8-4E28-B92B-60C7AE278155}" type="datetimeFigureOut">
              <a:rPr lang="en-GB" smtClean="0"/>
              <a:t>15/05/2015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AA0EF1-890B-4AF0-91B2-4B14D5602417}" type="slidenum">
              <a:rPr lang="en-GB" smtClean="0"/>
              <a:t>‹#›</a:t>
            </a:fld>
            <a:endParaRPr lang="en-GB"/>
          </a:p>
        </p:txBody>
      </p:sp>
    </p:spTree>
    <p:extLst>
      <p:ext uri="{BB962C8B-B14F-4D97-AF65-F5344CB8AC3E}">
        <p14:creationId xmlns:p14="http://schemas.microsoft.com/office/powerpoint/2010/main" val="26504738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7EBBD4-4BE8-4E28-B92B-60C7AE278155}" type="datetimeFigureOut">
              <a:rPr lang="en-GB" smtClean="0"/>
              <a:t>15/05/2015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AA0EF1-890B-4AF0-91B2-4B14D5602417}" type="slidenum">
              <a:rPr lang="en-GB" smtClean="0"/>
              <a:t>‹#›</a:t>
            </a:fld>
            <a:endParaRPr lang="en-GB"/>
          </a:p>
        </p:txBody>
      </p:sp>
    </p:spTree>
    <p:extLst>
      <p:ext uri="{BB962C8B-B14F-4D97-AF65-F5344CB8AC3E}">
        <p14:creationId xmlns:p14="http://schemas.microsoft.com/office/powerpoint/2010/main" val="3398227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3240360" cy="2232248"/>
          </a:xfrm>
        </p:spPr>
        <p:txBody>
          <a:bodyPr anchor="t">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3923928" y="1844824"/>
            <a:ext cx="4694312" cy="4392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329584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245708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9114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2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3890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7.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35141"/>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706" y="500915"/>
            <a:ext cx="864096" cy="417359"/>
          </a:xfrm>
          <a:prstGeom prst="rect">
            <a:avLst/>
          </a:prstGeom>
        </p:spPr>
      </p:pic>
      <p:cxnSp>
        <p:nvCxnSpPr>
          <p:cNvPr id="4" name="Straight Connector 3"/>
          <p:cNvCxnSpPr/>
          <p:nvPr/>
        </p:nvCxnSpPr>
        <p:spPr>
          <a:xfrm>
            <a:off x="539552" y="1124744"/>
            <a:ext cx="8136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rgbClr val="0072BC"/>
                </a:solidFill>
                <a:latin typeface="Avenir LT Std 65 Medium" panose="020B0603020203020204" pitchFamily="34" charset="0"/>
              </a:rPr>
              <a:t>ymcaawards.co.uk</a:t>
            </a:r>
            <a:endParaRPr lang="en-GB" sz="1400" b="0" dirty="0">
              <a:solidFill>
                <a:srgbClr val="0072BC"/>
              </a:solidFill>
              <a:latin typeface="Avenir LT Std 65 Medium" panose="020B0603020203020204" pitchFamily="34" charset="0"/>
            </a:endParaRPr>
          </a:p>
        </p:txBody>
      </p:sp>
    </p:spTree>
    <p:extLst>
      <p:ext uri="{BB962C8B-B14F-4D97-AF65-F5344CB8AC3E}">
        <p14:creationId xmlns:p14="http://schemas.microsoft.com/office/powerpoint/2010/main" val="4155577437"/>
      </p:ext>
    </p:extLst>
  </p:cSld>
  <p:clrMap bg1="lt1" tx1="dk1" bg2="lt2" tx2="dk2" accent1="accent1" accent2="accent2" accent3="accent3" accent4="accent4" accent5="accent5" accent6="accent6" hlink="hlink" folHlink="folHlink"/>
  <p:sldLayoutIdLst>
    <p:sldLayoutId id="2147483708" r:id="rId1"/>
    <p:sldLayoutId id="214748370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BBD4-4BE8-4E28-B92B-60C7AE278155}" type="datetimeFigureOut">
              <a:rPr lang="en-GB" smtClean="0"/>
              <a:t>15/05/2015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0EF1-890B-4AF0-91B2-4B14D5602417}" type="slidenum">
              <a:rPr lang="en-GB" smtClean="0"/>
              <a:t>‹#›</a:t>
            </a:fld>
            <a:endParaRPr lang="en-GB"/>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205908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1870037"/>
      </p:ext>
    </p:extLst>
  </p:cSld>
  <p:clrMap bg1="lt1" tx1="dk1" bg2="lt2" tx2="dk2" accent1="accent1" accent2="accent2" accent3="accent3" accent4="accent4" accent5="accent5" accent6="accent6" hlink="hlink" folHlink="folHlink"/>
  <p:sldLayoutIdLst>
    <p:sldLayoutId id="2147483674" r:id="rId1"/>
    <p:sldLayoutId id="214748367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cxnSp>
        <p:nvCxnSpPr>
          <p:cNvPr id="5" name="Straight Connector 4"/>
          <p:cNvCxnSpPr/>
          <p:nvPr/>
        </p:nvCxnSpPr>
        <p:spPr>
          <a:xfrm>
            <a:off x="1979712" y="5805264"/>
            <a:ext cx="5164807" cy="0"/>
          </a:xfrm>
          <a:prstGeom prst="line">
            <a:avLst/>
          </a:prstGeom>
          <a:ln w="19050">
            <a:solidFill>
              <a:srgbClr val="0072BC"/>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84560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539552" y="1124744"/>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chemeClr val="bg1"/>
                </a:solidFill>
                <a:latin typeface="Avenir LT Std 65 Medium" panose="020B0603020203020204" pitchFamily="34" charset="0"/>
              </a:rPr>
              <a:t>ymcaawards.co.uk</a:t>
            </a:r>
            <a:endParaRPr lang="en-GB" sz="1400" b="0" dirty="0">
              <a:solidFill>
                <a:schemeClr val="bg1"/>
              </a:solidFill>
              <a:latin typeface="Avenir LT Std 65 Medium" panose="020B0603020203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90225"/>
            <a:ext cx="864097" cy="417359"/>
          </a:xfrm>
          <a:prstGeom prst="rect">
            <a:avLst/>
          </a:prstGeom>
        </p:spPr>
      </p:pic>
    </p:spTree>
    <p:extLst>
      <p:ext uri="{BB962C8B-B14F-4D97-AF65-F5344CB8AC3E}">
        <p14:creationId xmlns:p14="http://schemas.microsoft.com/office/powerpoint/2010/main" val="21488914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706" y="500915"/>
            <a:ext cx="864096" cy="417359"/>
          </a:xfrm>
          <a:prstGeom prst="rect">
            <a:avLst/>
          </a:prstGeom>
        </p:spPr>
      </p:pic>
      <p:cxnSp>
        <p:nvCxnSpPr>
          <p:cNvPr id="4" name="Straight Connector 3"/>
          <p:cNvCxnSpPr/>
          <p:nvPr/>
        </p:nvCxnSpPr>
        <p:spPr>
          <a:xfrm>
            <a:off x="539552" y="1124744"/>
            <a:ext cx="8136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rgbClr val="0072BC"/>
                </a:solidFill>
                <a:latin typeface="Avenir LT Std 65 Medium" panose="020B0603020203020204" pitchFamily="34" charset="0"/>
              </a:rPr>
              <a:t>ymcaawards.co.uk</a:t>
            </a:r>
            <a:endParaRPr lang="en-GB" sz="1400" b="0" dirty="0">
              <a:solidFill>
                <a:srgbClr val="0072BC"/>
              </a:solidFill>
              <a:latin typeface="Avenir LT Std 65 Medium" panose="020B0603020203020204" pitchFamily="34" charset="0"/>
            </a:endParaRPr>
          </a:p>
        </p:txBody>
      </p:sp>
    </p:spTree>
    <p:extLst>
      <p:ext uri="{BB962C8B-B14F-4D97-AF65-F5344CB8AC3E}">
        <p14:creationId xmlns:p14="http://schemas.microsoft.com/office/powerpoint/2010/main" val="329959149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spTree>
    <p:extLst>
      <p:ext uri="{BB962C8B-B14F-4D97-AF65-F5344CB8AC3E}">
        <p14:creationId xmlns:p14="http://schemas.microsoft.com/office/powerpoint/2010/main" val="2874213837"/>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baseline="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venir LT Std 65 Medium" panose="020B06030202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venir LT Std 65 Medium" panose="020B06030202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venir LT Std 65 Medium" panose="020B06030202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venir LT Std 65 Medium" panose="020B06030202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2071" y="1769814"/>
            <a:ext cx="2952328" cy="2952328"/>
          </a:xfrm>
          <a:prstGeom prst="rect">
            <a:avLst/>
          </a:prstGeom>
        </p:spPr>
      </p:pic>
      <p:cxnSp>
        <p:nvCxnSpPr>
          <p:cNvPr id="5" name="Straight Connector 4"/>
          <p:cNvCxnSpPr/>
          <p:nvPr/>
        </p:nvCxnSpPr>
        <p:spPr>
          <a:xfrm>
            <a:off x="1979712" y="5805264"/>
            <a:ext cx="5164807" cy="0"/>
          </a:xfrm>
          <a:prstGeom prst="line">
            <a:avLst/>
          </a:prstGeom>
          <a:ln w="19050">
            <a:solidFill>
              <a:srgbClr val="00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631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10"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0" kern="1200">
          <a:solidFill>
            <a:srgbClr val="0072BC"/>
          </a:solidFill>
          <a:latin typeface="Avenir LT Std 65 Medium" panose="020B06030202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539552" y="1124744"/>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txBox="1">
            <a:spLocks/>
          </p:cNvSpPr>
          <p:nvPr/>
        </p:nvSpPr>
        <p:spPr>
          <a:xfrm>
            <a:off x="7092280" y="698905"/>
            <a:ext cx="1656184" cy="311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600"/>
              </a:lnSpc>
              <a:spcBef>
                <a:spcPts val="0"/>
              </a:spcBef>
              <a:buNone/>
            </a:pPr>
            <a:r>
              <a:rPr lang="en-US" sz="1400" b="0" baseline="0" dirty="0" smtClean="0">
                <a:solidFill>
                  <a:schemeClr val="bg1"/>
                </a:solidFill>
                <a:latin typeface="Avenir LT Std 65 Medium" panose="020B0603020203020204" pitchFamily="34" charset="0"/>
              </a:rPr>
              <a:t>ymcaawards.co.uk</a:t>
            </a:r>
            <a:endParaRPr lang="en-GB" sz="1400" b="0" dirty="0">
              <a:solidFill>
                <a:schemeClr val="bg1"/>
              </a:solidFill>
              <a:latin typeface="Avenir LT Std 65 Medium" panose="020B0603020203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90225"/>
            <a:ext cx="864097" cy="417359"/>
          </a:xfrm>
          <a:prstGeom prst="rect">
            <a:avLst/>
          </a:prstGeom>
        </p:spPr>
      </p:pic>
    </p:spTree>
    <p:extLst>
      <p:ext uri="{BB962C8B-B14F-4D97-AF65-F5344CB8AC3E}">
        <p14:creationId xmlns:p14="http://schemas.microsoft.com/office/powerpoint/2010/main" val="7717492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20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72815"/>
            <a:ext cx="8280920" cy="1440161"/>
          </a:xfrm>
        </p:spPr>
        <p:txBody>
          <a:bodyPr>
            <a:normAutofit/>
          </a:bodyPr>
          <a:lstStyle/>
          <a:p>
            <a:pPr algn="ctr"/>
            <a:r>
              <a:rPr lang="en-GB" sz="4000" dirty="0">
                <a:latin typeface="Avenir LT Std 65 Medium" pitchFamily="34" charset="0"/>
              </a:rPr>
              <a:t>YMCA Awards</a:t>
            </a:r>
          </a:p>
        </p:txBody>
      </p:sp>
      <p:sp>
        <p:nvSpPr>
          <p:cNvPr id="4" name="Title 1"/>
          <p:cNvSpPr txBox="1">
            <a:spLocks/>
          </p:cNvSpPr>
          <p:nvPr/>
        </p:nvSpPr>
        <p:spPr>
          <a:xfrm>
            <a:off x="468313" y="2708275"/>
            <a:ext cx="8134350" cy="187285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kern="1200" baseline="0">
                <a:solidFill>
                  <a:schemeClr val="bg1"/>
                </a:solidFill>
                <a:latin typeface="Arial" pitchFamily="34" charset="0"/>
                <a:ea typeface="+mj-ea"/>
                <a:cs typeface="Arial" pitchFamily="34" charset="0"/>
              </a:defRPr>
            </a:lvl1pPr>
          </a:lstStyle>
          <a:p>
            <a:pPr algn="ctr"/>
            <a:r>
              <a:rPr lang="en-GB" altLang="en-US" sz="3200" dirty="0" smtClean="0">
                <a:latin typeface="+mn-lt"/>
              </a:rPr>
              <a:t>Level 1</a:t>
            </a:r>
            <a:br>
              <a:rPr lang="en-GB" altLang="en-US" sz="3200" dirty="0" smtClean="0">
                <a:latin typeface="+mn-lt"/>
              </a:rPr>
            </a:br>
            <a:r>
              <a:rPr lang="en-GB" altLang="en-US" sz="3200" dirty="0" smtClean="0">
                <a:latin typeface="+mn-lt"/>
              </a:rPr>
              <a:t>Dietary Needs of Different Groups</a:t>
            </a:r>
          </a:p>
        </p:txBody>
      </p:sp>
    </p:spTree>
    <p:extLst>
      <p:ext uri="{BB962C8B-B14F-4D97-AF65-F5344CB8AC3E}">
        <p14:creationId xmlns:p14="http://schemas.microsoft.com/office/powerpoint/2010/main" val="301261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360" y="2060848"/>
            <a:ext cx="8229600" cy="3052888"/>
          </a:xfrm>
        </p:spPr>
        <p:txBody>
          <a:bodyPr/>
          <a:lstStyle/>
          <a:p>
            <a:pPr eaLnBrk="1" hangingPunct="1"/>
            <a:r>
              <a:rPr lang="en-GB" altLang="en-US" sz="2400" dirty="0" smtClean="0">
                <a:latin typeface="+mn-lt"/>
                <a:cs typeface="Arial" pitchFamily="34" charset="0"/>
              </a:rPr>
              <a:t>Identify different groups with specific dietary needs to include vegetarian and vegan.</a:t>
            </a:r>
          </a:p>
          <a:p>
            <a:pPr eaLnBrk="1" hangingPunct="1"/>
            <a:endParaRPr lang="en-GB" altLang="en-US" sz="2400" dirty="0" smtClean="0">
              <a:latin typeface="+mn-lt"/>
              <a:cs typeface="Arial" pitchFamily="34" charset="0"/>
            </a:endParaRPr>
          </a:p>
          <a:p>
            <a:pPr eaLnBrk="1" hangingPunct="1"/>
            <a:r>
              <a:rPr lang="en-GB" altLang="en-US" sz="2400" dirty="0" smtClean="0">
                <a:latin typeface="+mn-lt"/>
                <a:cs typeface="Arial" pitchFamily="34" charset="0"/>
              </a:rPr>
              <a:t>Identify how religious or cultural beliefs can influence food intake.</a:t>
            </a:r>
          </a:p>
          <a:p>
            <a:pPr eaLnBrk="1" hangingPunct="1"/>
            <a:endParaRPr lang="en-GB" altLang="en-US" dirty="0" smtClean="0">
              <a:latin typeface="Arial" pitchFamily="34" charset="0"/>
              <a:cs typeface="Arial" pitchFamily="34" charset="0"/>
            </a:endParaRPr>
          </a:p>
        </p:txBody>
      </p:sp>
      <p:sp>
        <p:nvSpPr>
          <p:cNvPr id="4" name="Title 1"/>
          <p:cNvSpPr txBox="1">
            <a:spLocks/>
          </p:cNvSpPr>
          <p:nvPr/>
        </p:nvSpPr>
        <p:spPr>
          <a:xfrm>
            <a:off x="442360" y="112474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smtClean="0">
                <a:cs typeface="Arial" pitchFamily="34" charset="0"/>
              </a:rPr>
              <a:t>Session Aims</a:t>
            </a:r>
          </a:p>
        </p:txBody>
      </p:sp>
    </p:spTree>
    <p:extLst>
      <p:ext uri="{BB962C8B-B14F-4D97-AF65-F5344CB8AC3E}">
        <p14:creationId xmlns:p14="http://schemas.microsoft.com/office/powerpoint/2010/main" val="41095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9552" y="1624236"/>
            <a:ext cx="8229600" cy="48291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altLang="en-US" sz="2400" dirty="0" smtClean="0">
                <a:cs typeface="Arial" pitchFamily="34" charset="0"/>
              </a:rPr>
              <a:t>Vegetarian</a:t>
            </a:r>
            <a:endParaRPr lang="en-GB" altLang="en-US" sz="2400" dirty="0">
              <a:cs typeface="Arial" pitchFamily="34" charset="0"/>
            </a:endParaRPr>
          </a:p>
          <a:p>
            <a:r>
              <a:rPr lang="en-GB" altLang="en-US" sz="2400" dirty="0" smtClean="0">
                <a:cs typeface="Arial" pitchFamily="34" charset="0"/>
              </a:rPr>
              <a:t>An individual who (for ethical or moral reasons, or for reasons of personal choice) chooses not to eat meat, fish, poultry or animal products. Some vegetarians may eat eggs and dairy products</a:t>
            </a:r>
          </a:p>
          <a:p>
            <a:pPr marL="0" indent="0">
              <a:buNone/>
            </a:pPr>
            <a:endParaRPr lang="en-GB" altLang="en-US" sz="2400" dirty="0" smtClean="0">
              <a:cs typeface="Arial" pitchFamily="34" charset="0"/>
            </a:endParaRPr>
          </a:p>
          <a:p>
            <a:pPr>
              <a:buFont typeface="Arial" pitchFamily="34" charset="0"/>
              <a:buNone/>
            </a:pPr>
            <a:r>
              <a:rPr lang="en-GB" altLang="en-US" sz="2400" dirty="0" smtClean="0">
                <a:cs typeface="Arial" pitchFamily="34" charset="0"/>
              </a:rPr>
              <a:t>Vegan</a:t>
            </a:r>
            <a:endParaRPr lang="en-GB" altLang="en-US" sz="2400" dirty="0">
              <a:cs typeface="Arial" pitchFamily="34" charset="0"/>
            </a:endParaRPr>
          </a:p>
          <a:p>
            <a:r>
              <a:rPr lang="en-GB" altLang="en-US" sz="2400" dirty="0" smtClean="0">
                <a:cs typeface="Arial" pitchFamily="34" charset="0"/>
              </a:rPr>
              <a:t>As above (vegetarian), this list also extends to dairy products and eggs. </a:t>
            </a:r>
          </a:p>
          <a:p>
            <a:pPr>
              <a:buFont typeface="Arial" pitchFamily="34" charset="0"/>
              <a:buNone/>
            </a:pPr>
            <a:endParaRPr lang="en-GB" altLang="en-US" dirty="0" smtClean="0">
              <a:latin typeface="Arial" pitchFamily="34" charset="0"/>
              <a:cs typeface="Arial" pitchFamily="34" charset="0"/>
            </a:endParaRPr>
          </a:p>
        </p:txBody>
      </p:sp>
      <p:sp>
        <p:nvSpPr>
          <p:cNvPr id="3" name="Title 1"/>
          <p:cNvSpPr txBox="1">
            <a:spLocks/>
          </p:cNvSpPr>
          <p:nvPr/>
        </p:nvSpPr>
        <p:spPr>
          <a:xfrm>
            <a:off x="611560" y="10527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smtClean="0">
                <a:cs typeface="Arial" pitchFamily="34" charset="0"/>
              </a:rPr>
              <a:t>Vegetarian and Vegan</a:t>
            </a:r>
          </a:p>
        </p:txBody>
      </p:sp>
    </p:spTree>
    <p:extLst>
      <p:ext uri="{BB962C8B-B14F-4D97-AF65-F5344CB8AC3E}">
        <p14:creationId xmlns:p14="http://schemas.microsoft.com/office/powerpoint/2010/main" val="6979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2352" y="112474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smtClean="0">
                <a:cs typeface="Arial" pitchFamily="34" charset="0"/>
              </a:rPr>
              <a:t>Religion and Culture</a:t>
            </a:r>
          </a:p>
        </p:txBody>
      </p:sp>
      <p:sp>
        <p:nvSpPr>
          <p:cNvPr id="3" name="Content Placeholder 2"/>
          <p:cNvSpPr txBox="1">
            <a:spLocks/>
          </p:cNvSpPr>
          <p:nvPr/>
        </p:nvSpPr>
        <p:spPr>
          <a:xfrm>
            <a:off x="482352" y="1916832"/>
            <a:ext cx="8482136" cy="4525962"/>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en-GB" dirty="0" smtClean="0">
                <a:latin typeface="Arial" pitchFamily="34" charset="0"/>
                <a:cs typeface="Arial" pitchFamily="34" charset="0"/>
              </a:rPr>
              <a:t>	</a:t>
            </a:r>
            <a:r>
              <a:rPr lang="en-GB" sz="2600" dirty="0" smtClean="0">
                <a:cs typeface="Arial" pitchFamily="34" charset="0"/>
              </a:rPr>
              <a:t>Many religions/cultures follow dietary practices  such as:</a:t>
            </a:r>
          </a:p>
          <a:p>
            <a:pPr>
              <a:buFont typeface="Arial" pitchFamily="34" charset="0"/>
              <a:buNone/>
              <a:defRPr/>
            </a:pPr>
            <a:endParaRPr lang="en-GB" sz="2600" dirty="0" smtClean="0">
              <a:cs typeface="Arial" pitchFamily="34" charset="0"/>
            </a:endParaRPr>
          </a:p>
          <a:p>
            <a:pPr lvl="1">
              <a:buFont typeface="Arial" panose="020B0604020202020204" pitchFamily="34" charset="0"/>
              <a:buChar char="•"/>
              <a:defRPr/>
            </a:pPr>
            <a:r>
              <a:rPr lang="en-GB" sz="2600" dirty="0" smtClean="0">
                <a:cs typeface="Arial" pitchFamily="34" charset="0"/>
              </a:rPr>
              <a:t>Abstinence</a:t>
            </a:r>
          </a:p>
          <a:p>
            <a:pPr lvl="1">
              <a:buFont typeface="Arial" panose="020B0604020202020204" pitchFamily="34" charset="0"/>
              <a:buChar char="•"/>
              <a:defRPr/>
            </a:pPr>
            <a:r>
              <a:rPr lang="en-GB" sz="2600" dirty="0" smtClean="0">
                <a:cs typeface="Arial" pitchFamily="34" charset="0"/>
              </a:rPr>
              <a:t>Fasting</a:t>
            </a:r>
          </a:p>
          <a:p>
            <a:pPr lvl="1">
              <a:buFont typeface="Arial" panose="020B0604020202020204" pitchFamily="34" charset="0"/>
              <a:buChar char="•"/>
              <a:defRPr/>
            </a:pPr>
            <a:r>
              <a:rPr lang="en-GB" sz="2600" dirty="0" smtClean="0">
                <a:cs typeface="Arial" pitchFamily="34" charset="0"/>
              </a:rPr>
              <a:t>Restriction of food </a:t>
            </a:r>
          </a:p>
          <a:p>
            <a:pPr lvl="1">
              <a:buFont typeface="Arial" panose="020B0604020202020204" pitchFamily="34" charset="0"/>
              <a:buChar char="•"/>
              <a:defRPr/>
            </a:pPr>
            <a:r>
              <a:rPr lang="en-GB" sz="2600" dirty="0" smtClean="0">
                <a:cs typeface="Arial" pitchFamily="34" charset="0"/>
              </a:rPr>
              <a:t>Rules on food preparation, </a:t>
            </a:r>
          </a:p>
          <a:p>
            <a:pPr lvl="1">
              <a:buFont typeface="Arial" pitchFamily="34" charset="0"/>
              <a:buNone/>
              <a:defRPr/>
            </a:pPr>
            <a:endParaRPr lang="en-GB" sz="2600" dirty="0" smtClean="0">
              <a:cs typeface="Arial" pitchFamily="34" charset="0"/>
            </a:endParaRPr>
          </a:p>
          <a:p>
            <a:pPr lvl="1">
              <a:buFont typeface="Arial" pitchFamily="34" charset="0"/>
              <a:buNone/>
              <a:defRPr/>
            </a:pPr>
            <a:r>
              <a:rPr lang="en-GB" sz="2600" dirty="0" smtClean="0">
                <a:cs typeface="Arial" pitchFamily="34" charset="0"/>
              </a:rPr>
              <a:t>The above may affect their food selection.</a:t>
            </a:r>
          </a:p>
          <a:p>
            <a:pPr>
              <a:buFont typeface="Arial" pitchFamily="34" charset="0"/>
              <a:buNone/>
              <a:defRPr/>
            </a:pPr>
            <a:r>
              <a:rPr lang="en-GB" sz="2600" dirty="0" smtClean="0">
                <a:cs typeface="Arial" pitchFamily="34" charset="0"/>
              </a:rPr>
              <a:t> </a:t>
            </a:r>
          </a:p>
          <a:p>
            <a:pPr>
              <a:defRPr/>
            </a:pPr>
            <a:endParaRPr lang="en-GB" dirty="0">
              <a:latin typeface="Arial" pitchFamily="34" charset="0"/>
              <a:cs typeface="Arial" pitchFamily="34" charset="0"/>
            </a:endParaRPr>
          </a:p>
        </p:txBody>
      </p:sp>
    </p:spTree>
    <p:extLst>
      <p:ext uri="{BB962C8B-B14F-4D97-AF65-F5344CB8AC3E}">
        <p14:creationId xmlns:p14="http://schemas.microsoft.com/office/powerpoint/2010/main" val="400209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D068DE8F-3E33-4DBB-B0E1-DB27B0E2266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88B2962-37E5-4547-84D7-9A6B0B6D9ABC}" vid="{E0B2B716-A3CD-40ED-B1A1-7A4017E4AF12}"/>
    </a:ext>
  </a:extLst>
</a:theme>
</file>

<file path=ppt/theme/theme5.xml><?xml version="1.0" encoding="utf-8"?>
<a:theme xmlns:a="http://schemas.openxmlformats.org/drawingml/2006/main" name="1_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n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ymca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mca PP TEMPLATE" id="{B3BF06C1-B6DB-40A6-9724-BC36714F3926}" vid="{A73F20F2-7C7A-4C6D-9B12-12FE8F402EBB}"/>
    </a:ext>
  </a:extLst>
</a:theme>
</file>

<file path=ppt/theme/theme8.xml><?xml version="1.0" encoding="utf-8"?>
<a:theme xmlns:a="http://schemas.openxmlformats.org/drawingml/2006/main" name="1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32D24A58-0AD0-48EF-897F-2895FF1B6F62}"/>
    </a:ext>
  </a:extLst>
</a:theme>
</file>

<file path=ppt/theme/theme9.xml><?xml version="1.0" encoding="utf-8"?>
<a:theme xmlns:a="http://schemas.openxmlformats.org/drawingml/2006/main" name="2_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4" id="{E2150119-4C85-4496-B633-D17F659B5895}" vid="{B335065C-A891-4484-8C1E-4A63A0D78DFF}"/>
    </a:ext>
  </a:extLst>
</a:theme>
</file>

<file path=docProps/app.xml><?xml version="1.0" encoding="utf-8"?>
<Properties xmlns="http://schemas.openxmlformats.org/officeDocument/2006/extended-properties" xmlns:vt="http://schemas.openxmlformats.org/officeDocument/2006/docPropsVTypes">
  <TotalTime>54</TotalTime>
  <Words>91</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6</vt:i4>
      </vt:variant>
    </vt:vector>
  </HeadingPairs>
  <TitlesOfParts>
    <vt:vector size="19" baseType="lpstr">
      <vt:lpstr>Arial</vt:lpstr>
      <vt:lpstr>Avenir LT Std 65 Medium</vt:lpstr>
      <vt:lpstr>Calibri</vt:lpstr>
      <vt:lpstr>End slide</vt:lpstr>
      <vt:lpstr>Intro Slide</vt:lpstr>
      <vt:lpstr>Inner slide</vt:lpstr>
      <vt:lpstr>Theme1</vt:lpstr>
      <vt:lpstr>1_Intro Slide</vt:lpstr>
      <vt:lpstr>1_Inner slide</vt:lpstr>
      <vt:lpstr>ymca PP TEMPLATE</vt:lpstr>
      <vt:lpstr>1_End slide</vt:lpstr>
      <vt:lpstr>2_Intro Slide</vt:lpstr>
      <vt:lpstr>2_Inner slide</vt:lpstr>
      <vt:lpstr>PowerPoint Presentation</vt:lpstr>
      <vt:lpstr>YMCA Awards</vt:lpstr>
      <vt:lpstr>PowerPoint Presentation</vt:lpstr>
      <vt:lpstr>PowerPoint Presentation</vt:lpstr>
      <vt:lpstr>PowerPoint Presentation</vt:lpstr>
      <vt:lpstr>PowerPoint Presentation</vt:lpstr>
    </vt:vector>
  </TitlesOfParts>
  <Company>Central YMCA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Richardson</dc:creator>
  <cp:lastModifiedBy>Adam Williams</cp:lastModifiedBy>
  <cp:revision>10</cp:revision>
  <dcterms:created xsi:type="dcterms:W3CDTF">2012-10-03T08:43:26Z</dcterms:created>
  <dcterms:modified xsi:type="dcterms:W3CDTF">2015-05-15T13:25:57Z</dcterms:modified>
</cp:coreProperties>
</file>