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60" r:id="rId2"/>
    <p:sldMasterId id="2147483672" r:id="rId3"/>
    <p:sldMasterId id="2147483686" r:id="rId4"/>
    <p:sldMasterId id="2147483690" r:id="rId5"/>
    <p:sldMasterId id="2147483694" r:id="rId6"/>
    <p:sldMasterId id="2147483697" r:id="rId7"/>
    <p:sldMasterId id="2147483700" r:id="rId8"/>
    <p:sldMasterId id="2147483703" r:id="rId9"/>
    <p:sldMasterId id="2147483707" r:id="rId10"/>
  </p:sldMasterIdLst>
  <p:handoutMasterIdLst>
    <p:handoutMasterId r:id="rId22"/>
  </p:handoutMasterIdLst>
  <p:sldIdLst>
    <p:sldId id="256" r:id="rId11"/>
    <p:sldId id="257" r:id="rId12"/>
    <p:sldId id="260" r:id="rId13"/>
    <p:sldId id="262" r:id="rId14"/>
    <p:sldId id="263" r:id="rId15"/>
    <p:sldId id="264" r:id="rId16"/>
    <p:sldId id="265" r:id="rId17"/>
    <p:sldId id="266" r:id="rId18"/>
    <p:sldId id="268" r:id="rId19"/>
    <p:sldId id="267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4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FA2B-47B7-4A03-837C-9172C916D433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B5E45-8239-4E36-87B4-4D738271A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410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16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16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12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3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77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61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881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79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89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23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58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4" y="5949280"/>
            <a:ext cx="5328592" cy="67545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details end style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1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  <a:prstGeom prst="rect">
            <a:avLst/>
          </a:prstGeo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75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7EBBD4-4BE8-4E28-B92B-60C7AE278155}" type="datetimeFigureOut">
              <a:rPr lang="en-GB" smtClean="0"/>
              <a:pPr/>
              <a:t>15/05/2015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AA0EF1-890B-4AF0-91B2-4B14D560241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22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7302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38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64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772815"/>
            <a:ext cx="7918648" cy="1440161"/>
          </a:xfrm>
        </p:spPr>
        <p:txBody>
          <a:bodyPr anchor="t"/>
          <a:lstStyle>
            <a:lvl1pPr algn="l">
              <a:defRPr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Intro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645024"/>
            <a:ext cx="7232848" cy="199377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Subheader</a:t>
            </a:r>
            <a:r>
              <a:rPr lang="en-US" dirty="0" smtClean="0"/>
              <a:t> – move to suit length of intro title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47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22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3240360" cy="223224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23928" y="1844824"/>
            <a:ext cx="4694312" cy="4392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58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57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911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78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37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4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EBBD4-4BE8-4E28-B92B-60C7AE278155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0EF1-890B-4AF0-91B2-4B14D560241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0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7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6" y="500915"/>
            <a:ext cx="864096" cy="41735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rgbClr val="0072BC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rgbClr val="0072BC"/>
              </a:solidFill>
              <a:latin typeface="Avenir LT Std 65 Medium" panose="020B06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6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6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 baseline="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venir LT Std 65 Medium" panose="020B0603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71" y="1769814"/>
            <a:ext cx="2952328" cy="295232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79712" y="5805264"/>
            <a:ext cx="5164807" cy="0"/>
          </a:xfrm>
          <a:prstGeom prst="line">
            <a:avLst/>
          </a:prstGeom>
          <a:ln w="190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02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1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kern="1200">
          <a:solidFill>
            <a:srgbClr val="0072BC"/>
          </a:solidFill>
          <a:latin typeface="Avenir LT Std 65 Medium" panose="020B06030202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7092280" y="698905"/>
            <a:ext cx="1656184" cy="311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r>
              <a:rPr lang="en-US" sz="1400" b="0" baseline="0" dirty="0" smtClean="0">
                <a:solidFill>
                  <a:schemeClr val="bg1"/>
                </a:solidFill>
                <a:latin typeface="Avenir LT Std 65 Medium" panose="020B0603020203020204" pitchFamily="34" charset="0"/>
              </a:rPr>
              <a:t>ymcaawards.co.uk</a:t>
            </a:r>
            <a:endParaRPr lang="en-GB" sz="1400" b="0" dirty="0">
              <a:solidFill>
                <a:schemeClr val="bg1"/>
              </a:solidFill>
              <a:latin typeface="Avenir LT Std 65 Medium" panose="020B06030202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0225"/>
            <a:ext cx="864097" cy="4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4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0936" y="2132856"/>
            <a:ext cx="8229600" cy="4205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>
                <a:cs typeface="Arial" charset="0"/>
              </a:rPr>
              <a:t>Complete your PEP evaluation</a:t>
            </a:r>
          </a:p>
          <a:p>
            <a:r>
              <a:rPr lang="en-GB" altLang="en-US" sz="2400" dirty="0" smtClean="0">
                <a:cs typeface="Arial" charset="0"/>
              </a:rPr>
              <a:t>Repeat your original fitness tests</a:t>
            </a:r>
          </a:p>
          <a:p>
            <a:r>
              <a:rPr lang="en-GB" altLang="en-US" sz="2400" dirty="0" smtClean="0">
                <a:cs typeface="Arial" charset="0"/>
              </a:rPr>
              <a:t>Record the results</a:t>
            </a:r>
          </a:p>
          <a:p>
            <a:r>
              <a:rPr lang="en-GB" altLang="en-US" sz="2400" dirty="0" smtClean="0">
                <a:cs typeface="Arial" charset="0"/>
              </a:rPr>
              <a:t>Get your paperwork signed off by your tutor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6944" y="126876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How did you get on?</a:t>
            </a:r>
          </a:p>
        </p:txBody>
      </p:sp>
    </p:spTree>
    <p:extLst>
      <p:ext uri="{BB962C8B-B14F-4D97-AF65-F5344CB8AC3E}">
        <p14:creationId xmlns:p14="http://schemas.microsoft.com/office/powerpoint/2010/main" val="230708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72815"/>
            <a:ext cx="8280920" cy="1440161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latin typeface="Avenir LT Std 65 Medium" pitchFamily="34" charset="0"/>
              </a:rPr>
              <a:t>YMCA Awards</a:t>
            </a:r>
          </a:p>
        </p:txBody>
      </p:sp>
      <p:sp>
        <p:nvSpPr>
          <p:cNvPr id="7" name="Subtitle 4"/>
          <p:cNvSpPr>
            <a:spLocks noGrp="1"/>
          </p:cNvSpPr>
          <p:nvPr>
            <p:ph type="subTitle" idx="1"/>
          </p:nvPr>
        </p:nvSpPr>
        <p:spPr>
          <a:xfrm>
            <a:off x="685800" y="3459237"/>
            <a:ext cx="7489825" cy="12954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j-lt"/>
                <a:ea typeface="+mj-ea"/>
                <a:cs typeface="Arial" charset="0"/>
              </a:rPr>
              <a:t>Level 1 Mandatory Unit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j-lt"/>
                <a:ea typeface="+mj-ea"/>
                <a:cs typeface="Arial" charset="0"/>
              </a:rPr>
              <a:t>(Award in Fitness and Physical Activity)</a:t>
            </a: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685800" y="26369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altLang="en-US" sz="3200" dirty="0" smtClean="0">
                <a:latin typeface="+mj-lt"/>
                <a:cs typeface="Arial" charset="0"/>
              </a:rPr>
              <a:t>Exploring Personal Fitness</a:t>
            </a:r>
          </a:p>
        </p:txBody>
      </p:sp>
    </p:spTree>
    <p:extLst>
      <p:ext uri="{BB962C8B-B14F-4D97-AF65-F5344CB8AC3E}">
        <p14:creationId xmlns:p14="http://schemas.microsoft.com/office/powerpoint/2010/main" val="30126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/>
          <p:cNvSpPr>
            <a:spLocks noGrp="1"/>
          </p:cNvSpPr>
          <p:nvPr>
            <p:ph idx="1"/>
          </p:nvPr>
        </p:nvSpPr>
        <p:spPr>
          <a:xfrm>
            <a:off x="467544" y="1835720"/>
            <a:ext cx="8229600" cy="42052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+mn-lt"/>
              </a:rPr>
              <a:t>By the end of the unit the learner will: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Perform a variety of fitness tests at the start and finish of their Personal Exercise Programme  (PEP)to determine fitness levels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Complete a 6 week Personal Exercise Programme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+mn-lt"/>
              </a:rPr>
              <a:t>Evaluate their PEP and re-test to see if their fitness levels have improved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 smtClean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225256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4109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844824"/>
            <a:ext cx="8507288" cy="46799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To successfully complete this unit the learner:</a:t>
            </a:r>
          </a:p>
          <a:p>
            <a:pPr>
              <a:buFont typeface="Arial" pitchFamily="34" charset="0"/>
              <a:buNone/>
              <a:defRPr/>
            </a:pPr>
            <a:endParaRPr lang="en-GB" sz="2400" dirty="0" smtClean="0">
              <a:cs typeface="Arial" pitchFamily="34" charset="0"/>
            </a:endParaRP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Complete a 6 week Personal Exercise Programme as described in the syllabus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Review and evaluate (mid-way and final) its success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Complete and record the results of relevant fitness tests at the start and finish of the PEP</a:t>
            </a:r>
          </a:p>
          <a:p>
            <a:pPr>
              <a:defRPr/>
            </a:pPr>
            <a:endParaRPr lang="en-GB" sz="2800" dirty="0" smtClean="0"/>
          </a:p>
          <a:p>
            <a:pPr>
              <a:defRPr/>
            </a:pPr>
            <a:endParaRPr lang="en-GB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2608" y="1125538"/>
            <a:ext cx="8229600" cy="850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Assessment of the unit</a:t>
            </a:r>
          </a:p>
        </p:txBody>
      </p:sp>
    </p:spTree>
    <p:extLst>
      <p:ext uri="{BB962C8B-B14F-4D97-AF65-F5344CB8AC3E}">
        <p14:creationId xmlns:p14="http://schemas.microsoft.com/office/powerpoint/2010/main" val="326383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91903" y="1916832"/>
            <a:ext cx="8229600" cy="43538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Task</a:t>
            </a:r>
          </a:p>
          <a:p>
            <a:pPr>
              <a:buFont typeface="Arial" charset="0"/>
              <a:buNone/>
            </a:pPr>
            <a:endParaRPr lang="en-GB" altLang="en-US" sz="2400" dirty="0" smtClean="0">
              <a:cs typeface="Arial" charset="0"/>
            </a:endParaRPr>
          </a:p>
          <a:p>
            <a:r>
              <a:rPr lang="en-GB" altLang="en-US" sz="2400" dirty="0" smtClean="0">
                <a:cs typeface="Arial" charset="0"/>
              </a:rPr>
              <a:t>Revise the components of physical fitness</a:t>
            </a:r>
          </a:p>
          <a:p>
            <a:r>
              <a:rPr lang="en-GB" altLang="en-US" sz="2400" dirty="0" smtClean="0">
                <a:cs typeface="Arial" charset="0"/>
              </a:rPr>
              <a:t>Revise the benefits of physical activity</a:t>
            </a:r>
          </a:p>
          <a:p>
            <a:r>
              <a:rPr lang="en-GB" altLang="en-US" sz="2400" dirty="0" smtClean="0">
                <a:cs typeface="Arial" charset="0"/>
              </a:rPr>
              <a:t>Think about what aspect of physical fitness you would like to improve</a:t>
            </a:r>
          </a:p>
          <a:p>
            <a:r>
              <a:rPr lang="en-GB" altLang="en-US" sz="2400" dirty="0" smtClean="0">
                <a:cs typeface="Arial" charset="0"/>
              </a:rPr>
              <a:t>Think about why  and how to go about this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6952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Physical Fitness </a:t>
            </a:r>
          </a:p>
        </p:txBody>
      </p:sp>
    </p:spTree>
    <p:extLst>
      <p:ext uri="{BB962C8B-B14F-4D97-AF65-F5344CB8AC3E}">
        <p14:creationId xmlns:p14="http://schemas.microsoft.com/office/powerpoint/2010/main" val="321835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41795" y="1916832"/>
            <a:ext cx="8229600" cy="420528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To achieve your PEP aims, your goals should be: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en-GB" sz="5200" dirty="0" smtClean="0">
                <a:cs typeface="Arial" pitchFamily="34" charset="0"/>
              </a:rPr>
              <a:t>SMART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S = Specific (don’t plan to swim to improve your running)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M = Measurable (to compare your results at the start and 			at the finish)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A = Achievable (do you have the help &amp; resources?)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R = Realistic 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T = Time-framed (can you achieve in the time given?)</a:t>
            </a:r>
          </a:p>
          <a:p>
            <a:pPr>
              <a:defRPr/>
            </a:pPr>
            <a:endParaRPr lang="en-GB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6386" y="1196752"/>
            <a:ext cx="8229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Goal Setting</a:t>
            </a:r>
          </a:p>
        </p:txBody>
      </p:sp>
    </p:spTree>
    <p:extLst>
      <p:ext uri="{BB962C8B-B14F-4D97-AF65-F5344CB8AC3E}">
        <p14:creationId xmlns:p14="http://schemas.microsoft.com/office/powerpoint/2010/main" val="206001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844824"/>
            <a:ext cx="82296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Based on your PEP goals, decide on what you need to test</a:t>
            </a:r>
          </a:p>
          <a:p>
            <a:pPr>
              <a:buFont typeface="Arial" charset="0"/>
              <a:buNone/>
            </a:pPr>
            <a:endParaRPr lang="en-GB" altLang="en-US" sz="2400" dirty="0" smtClean="0">
              <a:cs typeface="Arial" charset="0"/>
            </a:endParaRPr>
          </a:p>
          <a:p>
            <a:r>
              <a:rPr lang="en-GB" altLang="en-US" sz="2400" dirty="0" smtClean="0">
                <a:cs typeface="Arial" charset="0"/>
              </a:rPr>
              <a:t>Cardiovascular?</a:t>
            </a:r>
          </a:p>
          <a:p>
            <a:r>
              <a:rPr lang="en-GB" altLang="en-US" sz="2400" dirty="0" smtClean="0">
                <a:cs typeface="Arial" charset="0"/>
              </a:rPr>
              <a:t>Muscular strength?</a:t>
            </a:r>
          </a:p>
          <a:p>
            <a:r>
              <a:rPr lang="en-GB" altLang="en-US" sz="2400" dirty="0" smtClean="0">
                <a:cs typeface="Arial" charset="0"/>
              </a:rPr>
              <a:t>Muscular endurance?</a:t>
            </a:r>
          </a:p>
          <a:p>
            <a:r>
              <a:rPr lang="en-GB" altLang="en-US" sz="2400" dirty="0" smtClean="0">
                <a:cs typeface="Arial" charset="0"/>
              </a:rPr>
              <a:t>Flexibility?</a:t>
            </a:r>
          </a:p>
          <a:p>
            <a:r>
              <a:rPr lang="en-GB" altLang="en-US" sz="2400" dirty="0" smtClean="0">
                <a:cs typeface="Arial" charset="0"/>
              </a:rPr>
              <a:t>Motor skills?</a:t>
            </a:r>
          </a:p>
          <a:p>
            <a:pPr>
              <a:buFont typeface="Arial" charset="0"/>
              <a:buNone/>
            </a:pPr>
            <a:endParaRPr lang="en-GB" altLang="en-US" sz="2400" dirty="0" smtClean="0"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GB" altLang="en-US" sz="2400" dirty="0" smtClean="0">
                <a:cs typeface="Arial" charset="0"/>
              </a:rPr>
              <a:t>(Choose at least 4 different tests agreed with your tutor)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Fitness Testing</a:t>
            </a:r>
          </a:p>
        </p:txBody>
      </p:sp>
    </p:spTree>
    <p:extLst>
      <p:ext uri="{BB962C8B-B14F-4D97-AF65-F5344CB8AC3E}">
        <p14:creationId xmlns:p14="http://schemas.microsoft.com/office/powerpoint/2010/main" val="182035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5994" y="1124744"/>
            <a:ext cx="8229600" cy="5619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>
                <a:cs typeface="Arial" charset="0"/>
              </a:rPr>
              <a:t>Planning your PEP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63860"/>
            <a:ext cx="8229600" cy="482441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Task:</a:t>
            </a:r>
          </a:p>
          <a:p>
            <a:pPr>
              <a:defRPr/>
            </a:pPr>
            <a:r>
              <a:rPr lang="en-GB" sz="2400" dirty="0" smtClean="0">
                <a:cs typeface="Arial" pitchFamily="34" charset="0"/>
              </a:rPr>
              <a:t>What do you need to consider? Include: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Equipment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Resources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Personal safety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Communication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Likes/dislikes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Clothing and footwear</a:t>
            </a:r>
          </a:p>
          <a:p>
            <a:pPr lvl="1">
              <a:defRPr/>
            </a:pPr>
            <a:r>
              <a:rPr lang="en-GB" sz="2400" dirty="0" smtClean="0">
                <a:cs typeface="Arial" pitchFamily="34" charset="0"/>
              </a:rPr>
              <a:t>Barriers</a:t>
            </a:r>
          </a:p>
          <a:p>
            <a:pPr marL="457200" lvl="1" indent="0">
              <a:buNone/>
              <a:defRPr/>
            </a:pPr>
            <a:endParaRPr lang="en-GB" sz="2400" dirty="0" smtClean="0">
              <a:cs typeface="Arial" pitchFamily="34" charset="0"/>
            </a:endParaRPr>
          </a:p>
          <a:p>
            <a:pPr lvl="1">
              <a:buFont typeface="Arial" pitchFamily="34" charset="0"/>
              <a:buNone/>
              <a:defRPr/>
            </a:pPr>
            <a:r>
              <a:rPr lang="en-GB" sz="2400" dirty="0" smtClean="0">
                <a:cs typeface="Arial" pitchFamily="34" charset="0"/>
              </a:rPr>
              <a:t>Discuss and write down what you need and why</a:t>
            </a:r>
          </a:p>
        </p:txBody>
      </p:sp>
    </p:spTree>
    <p:extLst>
      <p:ext uri="{BB962C8B-B14F-4D97-AF65-F5344CB8AC3E}">
        <p14:creationId xmlns:p14="http://schemas.microsoft.com/office/powerpoint/2010/main" val="288768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8672" y="1988840"/>
            <a:ext cx="8229600" cy="4205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400" dirty="0" smtClean="0"/>
              <a:t>Mid way review</a:t>
            </a:r>
          </a:p>
          <a:p>
            <a:r>
              <a:rPr lang="en-GB" altLang="en-US" sz="2400" dirty="0" smtClean="0"/>
              <a:t>Look at your aims</a:t>
            </a:r>
          </a:p>
          <a:p>
            <a:r>
              <a:rPr lang="en-GB" altLang="en-US" sz="2400" dirty="0" smtClean="0"/>
              <a:t>Are you still on track for success?</a:t>
            </a:r>
          </a:p>
          <a:p>
            <a:r>
              <a:rPr lang="en-GB" altLang="en-US" sz="2400" dirty="0" smtClean="0"/>
              <a:t>If not why not?</a:t>
            </a:r>
          </a:p>
          <a:p>
            <a:r>
              <a:rPr lang="en-GB" altLang="en-US" sz="2400" dirty="0" smtClean="0"/>
              <a:t>What do you need to change</a:t>
            </a:r>
          </a:p>
          <a:p>
            <a:r>
              <a:rPr lang="en-GB" altLang="en-US" sz="2400" dirty="0" smtClean="0"/>
              <a:t>Do you need help?</a:t>
            </a:r>
          </a:p>
          <a:p>
            <a:r>
              <a:rPr lang="en-GB" altLang="en-US" sz="2400" dirty="0" smtClean="0"/>
              <a:t>Discuss and agree with your tutor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4908" y="119675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200" dirty="0" smtClean="0"/>
              <a:t>How are you doing?</a:t>
            </a:r>
          </a:p>
        </p:txBody>
      </p:sp>
    </p:spTree>
    <p:extLst>
      <p:ext uri="{BB962C8B-B14F-4D97-AF65-F5344CB8AC3E}">
        <p14:creationId xmlns:p14="http://schemas.microsoft.com/office/powerpoint/2010/main" val="695230581"/>
      </p:ext>
    </p:extLst>
  </p:cSld>
  <p:clrMapOvr>
    <a:masterClrMapping/>
  </p:clrMapOvr>
</p:sld>
</file>

<file path=ppt/theme/theme1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D068DE8F-3E33-4DBB-B0E1-DB27B0E22667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88B2962-37E5-4547-84D7-9A6B0B6D9ABC}" vid="{E0B2B716-A3CD-40ED-B1A1-7A4017E4AF12}"/>
    </a:ext>
  </a:extLst>
</a:theme>
</file>

<file path=ppt/theme/theme5.xml><?xml version="1.0" encoding="utf-8"?>
<a:theme xmlns:a="http://schemas.openxmlformats.org/drawingml/2006/main" name="1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ymca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ca PP TEMPLATE" id="{B3BF06C1-B6DB-40A6-9724-BC36714F3926}" vid="{A73F20F2-7C7A-4C6D-9B12-12FE8F402EBB}"/>
    </a:ext>
  </a:extLst>
</a:theme>
</file>

<file path=ppt/theme/theme8.xml><?xml version="1.0" encoding="utf-8"?>
<a:theme xmlns:a="http://schemas.openxmlformats.org/drawingml/2006/main" name="1_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32D24A58-0AD0-48EF-897F-2895FF1B6F62}"/>
    </a:ext>
  </a:extLst>
</a:theme>
</file>

<file path=ppt/theme/theme9.xml><?xml version="1.0" encoding="utf-8"?>
<a:theme xmlns:a="http://schemas.openxmlformats.org/drawingml/2006/main" name="2_Intro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4" id="{E2150119-4C85-4496-B633-D17F659B5895}" vid="{B335065C-A891-4484-8C1E-4A63A0D78D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337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Avenir LT Std 65 Medium</vt:lpstr>
      <vt:lpstr>Calibri</vt:lpstr>
      <vt:lpstr>End slide</vt:lpstr>
      <vt:lpstr>Intro Slide</vt:lpstr>
      <vt:lpstr>Inner slide</vt:lpstr>
      <vt:lpstr>Theme1</vt:lpstr>
      <vt:lpstr>1_Intro Slide</vt:lpstr>
      <vt:lpstr>1_Inner slide</vt:lpstr>
      <vt:lpstr>ymca PP TEMPLATE</vt:lpstr>
      <vt:lpstr>1_End slide</vt:lpstr>
      <vt:lpstr>2_Intro Slide</vt:lpstr>
      <vt:lpstr>2_Inner slide</vt:lpstr>
      <vt:lpstr>PowerPoint Presentation</vt:lpstr>
      <vt:lpstr>YMCA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YMCA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Richardson</dc:creator>
  <cp:lastModifiedBy>Adam Williams</cp:lastModifiedBy>
  <cp:revision>12</cp:revision>
  <dcterms:created xsi:type="dcterms:W3CDTF">2012-10-03T08:43:26Z</dcterms:created>
  <dcterms:modified xsi:type="dcterms:W3CDTF">2015-05-15T13:27:12Z</dcterms:modified>
</cp:coreProperties>
</file>