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6" r:id="rId4"/>
    <p:sldMasterId id="2147483690" r:id="rId5"/>
    <p:sldMasterId id="2147483694" r:id="rId6"/>
    <p:sldMasterId id="2147483697" r:id="rId7"/>
    <p:sldMasterId id="2147483700" r:id="rId8"/>
    <p:sldMasterId id="2147483703" r:id="rId9"/>
    <p:sldMasterId id="2147483707" r:id="rId10"/>
  </p:sldMasterIdLst>
  <p:handoutMasterIdLst>
    <p:handoutMasterId r:id="rId26"/>
  </p:handoutMasterIdLst>
  <p:sldIdLst>
    <p:sldId id="256" r:id="rId11"/>
    <p:sldId id="257" r:id="rId12"/>
    <p:sldId id="260" r:id="rId13"/>
    <p:sldId id="262" r:id="rId14"/>
    <p:sldId id="266" r:id="rId15"/>
    <p:sldId id="265" r:id="rId16"/>
    <p:sldId id="264" r:id="rId17"/>
    <p:sldId id="263" r:id="rId18"/>
    <p:sldId id="269" r:id="rId19"/>
    <p:sldId id="268" r:id="rId20"/>
    <p:sldId id="267" r:id="rId21"/>
    <p:sldId id="273" r:id="rId22"/>
    <p:sldId id="272" r:id="rId23"/>
    <p:sldId id="271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39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9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96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47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19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5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64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09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5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6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31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33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05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4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4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03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60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7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7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8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16832"/>
            <a:ext cx="8686800" cy="452596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All nutrients have individual role in maintaining a healthy functioning body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Foods are broken down by digestion to their simplest form to release the essential nutrients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Nutrients provide the building blocks of all our cells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Nutrients produce chemicals which help control how our body functions and fight infection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Protein, fat, carbohydrate and alcohol provide energy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Alcohol is not considered an essential nutrient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Alcohol provides 7Kcals of energy per gram.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2064" y="12013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The role of nutrients</a:t>
            </a:r>
          </a:p>
        </p:txBody>
      </p:sp>
    </p:spTree>
    <p:extLst>
      <p:ext uri="{BB962C8B-B14F-4D97-AF65-F5344CB8AC3E}">
        <p14:creationId xmlns:p14="http://schemas.microsoft.com/office/powerpoint/2010/main" val="26978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32" y="1916832"/>
            <a:ext cx="8507256" cy="4824536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All nutrients have individual role in maintaining a healthy functioning body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Foods are broken down by digestion to their simplest form to release the essential nutrients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Nutrients provide the building blocks of all our cells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Nutrients produce chemicals which help control how our body functions and fight infection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Protein, fat, carbohydrate and alcohol provide energy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Alcohol is not considered an essential nutrient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Alcohol provides 7Kcals of energy per gram.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The role of nutrients</a:t>
            </a:r>
          </a:p>
        </p:txBody>
      </p:sp>
    </p:spTree>
    <p:extLst>
      <p:ext uri="{BB962C8B-B14F-4D97-AF65-F5344CB8AC3E}">
        <p14:creationId xmlns:p14="http://schemas.microsoft.com/office/powerpoint/2010/main" val="183795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34984" y="1988840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charset="0"/>
              </a:rPr>
              <a:t>A ‘healthy weight’ is different for everyone and not strictly a certain ‘size’</a:t>
            </a:r>
          </a:p>
          <a:p>
            <a:r>
              <a:rPr lang="en-GB" altLang="en-US" sz="2400" dirty="0" smtClean="0">
                <a:cs typeface="Arial" charset="0"/>
              </a:rPr>
              <a:t>Excessive body fat can have a negative effect on one’s health</a:t>
            </a:r>
          </a:p>
          <a:p>
            <a:r>
              <a:rPr lang="en-GB" altLang="en-US" sz="2400" dirty="0" smtClean="0">
                <a:cs typeface="Arial" charset="0"/>
              </a:rPr>
              <a:t>Low body fat can also have a negative effect on one’s health</a:t>
            </a:r>
          </a:p>
          <a:p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5900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Maintaining a healthy weight</a:t>
            </a:r>
          </a:p>
        </p:txBody>
      </p:sp>
    </p:spTree>
    <p:extLst>
      <p:ext uri="{BB962C8B-B14F-4D97-AF65-F5344CB8AC3E}">
        <p14:creationId xmlns:p14="http://schemas.microsoft.com/office/powerpoint/2010/main" val="379318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88840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en-GB" altLang="en-US" sz="2400" dirty="0" smtClean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Energy in  &gt; Energy out = ⁭ weight</a:t>
            </a:r>
          </a:p>
          <a:p>
            <a:pPr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Energy in  &lt; Energy out =↓weight</a:t>
            </a:r>
          </a:p>
          <a:p>
            <a:pPr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altLang="en-US" sz="2400" dirty="0" smtClean="0">
                <a:cs typeface="Arial" charset="0"/>
              </a:rPr>
              <a:t>Energy in  = Energy out = weight maintenance</a:t>
            </a:r>
            <a:endParaRPr lang="en-GB" altLang="en-US" sz="2400" b="1" dirty="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013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Energy balance equation</a:t>
            </a:r>
          </a:p>
        </p:txBody>
      </p:sp>
    </p:spTree>
    <p:extLst>
      <p:ext uri="{BB962C8B-B14F-4D97-AF65-F5344CB8AC3E}">
        <p14:creationId xmlns:p14="http://schemas.microsoft.com/office/powerpoint/2010/main" val="393090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0624" y="1988840"/>
            <a:ext cx="8229600" cy="23764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charset="0"/>
              </a:rPr>
              <a:t>High blood pressure</a:t>
            </a:r>
          </a:p>
          <a:p>
            <a:r>
              <a:rPr lang="en-GB" altLang="en-US" sz="2400" dirty="0" smtClean="0">
                <a:cs typeface="Arial" charset="0"/>
              </a:rPr>
              <a:t>Coronary Heart Disease (CHD)</a:t>
            </a:r>
          </a:p>
          <a:p>
            <a:r>
              <a:rPr lang="en-GB" altLang="en-US" sz="2400" dirty="0" smtClean="0">
                <a:cs typeface="Arial" charset="0"/>
              </a:rPr>
              <a:t>Obesity</a:t>
            </a:r>
          </a:p>
          <a:p>
            <a:r>
              <a:rPr lang="en-GB" altLang="en-US" sz="2400" dirty="0" smtClean="0">
                <a:cs typeface="Arial" charset="0"/>
              </a:rPr>
              <a:t>Diabetes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0624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Diet related conditions</a:t>
            </a:r>
          </a:p>
        </p:txBody>
      </p:sp>
    </p:spTree>
    <p:extLst>
      <p:ext uri="{BB962C8B-B14F-4D97-AF65-F5344CB8AC3E}">
        <p14:creationId xmlns:p14="http://schemas.microsoft.com/office/powerpoint/2010/main" val="359859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708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Importance of a Balanced Diet in Leading a Healthy Lifestyle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1767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State that a balanced diet provides </a:t>
            </a:r>
            <a:r>
              <a:rPr lang="en-GB" sz="2400" dirty="0" smtClean="0">
                <a:latin typeface="+mn-lt"/>
                <a:cs typeface="Arial" pitchFamily="34" charset="0"/>
              </a:rPr>
              <a:t>essential nutrients</a:t>
            </a:r>
            <a:endParaRPr lang="en-GB" sz="2400" dirty="0">
              <a:latin typeface="+mn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Understand that foods contain a mixture of different nutrients in different proportions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Identify </a:t>
            </a:r>
            <a:r>
              <a:rPr lang="en-GB" sz="2400" dirty="0" smtClean="0">
                <a:latin typeface="+mn-lt"/>
                <a:cs typeface="Arial" pitchFamily="34" charset="0"/>
              </a:rPr>
              <a:t>the </a:t>
            </a:r>
            <a:r>
              <a:rPr lang="en-GB" sz="2400" dirty="0">
                <a:latin typeface="+mn-lt"/>
                <a:cs typeface="Arial" pitchFamily="34" charset="0"/>
              </a:rPr>
              <a:t>role of nutrients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Understand a balanced diet is important to maintain a healthy weight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Understand that a balance diet can prevent or slow down the development of diet related conditions/diseases.</a:t>
            </a:r>
            <a:endParaRPr lang="en-GB" sz="2400" dirty="0">
              <a:latin typeface="+mn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Session aims</a:t>
            </a:r>
          </a:p>
        </p:txBody>
      </p:sp>
    </p:spTree>
    <p:extLst>
      <p:ext uri="{BB962C8B-B14F-4D97-AF65-F5344CB8AC3E}">
        <p14:creationId xmlns:p14="http://schemas.microsoft.com/office/powerpoint/2010/main" val="410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16832"/>
            <a:ext cx="8229600" cy="452596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Fat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Protein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Carbohydrate (including fibre)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Vitamins and minerals 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Water</a:t>
            </a:r>
          </a:p>
          <a:p>
            <a:pPr>
              <a:defRPr/>
            </a:pPr>
            <a:endParaRPr lang="en-GB" sz="2400" dirty="0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Foods contain a mixture of different nutrients in different proportions.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6344" y="12013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Essential nutrients</a:t>
            </a:r>
          </a:p>
        </p:txBody>
      </p:sp>
    </p:spTree>
    <p:extLst>
      <p:ext uri="{BB962C8B-B14F-4D97-AF65-F5344CB8AC3E}">
        <p14:creationId xmlns:p14="http://schemas.microsoft.com/office/powerpoint/2010/main" val="120076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5544" y="1844824"/>
            <a:ext cx="8407776" cy="452596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Animal fats – saturated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Meat and meat products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Butter and other dairy products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Lard</a:t>
            </a:r>
          </a:p>
          <a:p>
            <a:pPr marL="457200" lvl="1" indent="0">
              <a:buNone/>
              <a:defRPr/>
            </a:pPr>
            <a:endParaRPr lang="en-GB" sz="200" dirty="0" smtClean="0"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en-GB" sz="2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Non animal fat – unsaturated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Vegetable oils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Nuts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Seeds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Fish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" dirty="0"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" dirty="0" smtClean="0"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All fats provide 9Kcals of energy per gram</a:t>
            </a:r>
          </a:p>
          <a:p>
            <a:pPr>
              <a:buFont typeface="Arial" pitchFamily="34" charset="0"/>
              <a:buNone/>
              <a:defRPr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19387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Fat</a:t>
            </a:r>
          </a:p>
        </p:txBody>
      </p:sp>
    </p:spTree>
    <p:extLst>
      <p:ext uri="{BB962C8B-B14F-4D97-AF65-F5344CB8AC3E}">
        <p14:creationId xmlns:p14="http://schemas.microsoft.com/office/powerpoint/2010/main" val="145661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484784"/>
            <a:ext cx="8229600" cy="452596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Animal protein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Meat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Fish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Poultry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Dairy products</a:t>
            </a:r>
          </a:p>
          <a:p>
            <a:pPr>
              <a:buFont typeface="Arial" pitchFamily="34" charset="0"/>
              <a:buNone/>
              <a:defRPr/>
            </a:pPr>
            <a:endParaRPr lang="en-GB" sz="2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GB" sz="2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Non animal protein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Pulses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Nuts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Grains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Soya products</a:t>
            </a:r>
          </a:p>
          <a:p>
            <a:pPr>
              <a:buFont typeface="Arial" pitchFamily="34" charset="0"/>
              <a:buNone/>
              <a:defRPr/>
            </a:pPr>
            <a:endParaRPr lang="en-GB" sz="2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GB" sz="200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GB" sz="2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All proteins provide 4Kcals of energy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18548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220746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2633" y="1624236"/>
            <a:ext cx="8229600" cy="452596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000" dirty="0" smtClean="0">
                <a:cs typeface="Arial" pitchFamily="34" charset="0"/>
              </a:rPr>
              <a:t>Complex carbohydrate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Bread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Cereals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Grains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Starchy vegetables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Rice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 smtClean="0">
                <a:cs typeface="Arial" pitchFamily="34" charset="0"/>
              </a:rPr>
              <a:t>Simple carbohydrates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Sugar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Confectionary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Juice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Honey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Jam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 smtClean="0">
                <a:cs typeface="Arial" pitchFamily="34" charset="0"/>
              </a:rPr>
              <a:t>All carbohydrate provides 4Kcals of energy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9729" y="105273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Carbohydrate</a:t>
            </a:r>
          </a:p>
        </p:txBody>
      </p:sp>
    </p:spTree>
    <p:extLst>
      <p:ext uri="{BB962C8B-B14F-4D97-AF65-F5344CB8AC3E}">
        <p14:creationId xmlns:p14="http://schemas.microsoft.com/office/powerpoint/2010/main" val="315525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895136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charset="0"/>
              </a:rPr>
              <a:t>Vitamins and minerals are found in different foods</a:t>
            </a:r>
          </a:p>
          <a:p>
            <a:r>
              <a:rPr lang="en-GB" altLang="en-US" sz="2400" dirty="0" smtClean="0">
                <a:cs typeface="Arial" charset="0"/>
              </a:rPr>
              <a:t>Fruit and vegetables provide a rich source of vitamins and minerals</a:t>
            </a:r>
          </a:p>
          <a:p>
            <a:r>
              <a:rPr lang="en-GB" altLang="en-US" sz="2400" dirty="0" smtClean="0">
                <a:cs typeface="Arial" charset="0"/>
              </a:rPr>
              <a:t>Vitamins and mineral all have a different role in maintaining health</a:t>
            </a:r>
          </a:p>
          <a:p>
            <a:r>
              <a:rPr lang="en-GB" altLang="en-US" sz="2400" dirty="0" smtClean="0">
                <a:cs typeface="Arial" charset="0"/>
              </a:rPr>
              <a:t>They do not provide energy but are essential to maintain health</a:t>
            </a:r>
          </a:p>
          <a:p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1512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Vitamins and mineral</a:t>
            </a:r>
          </a:p>
        </p:txBody>
      </p:sp>
    </p:spTree>
    <p:extLst>
      <p:ext uri="{BB962C8B-B14F-4D97-AF65-F5344CB8AC3E}">
        <p14:creationId xmlns:p14="http://schemas.microsoft.com/office/powerpoint/2010/main" val="58380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1224" y="1916832"/>
            <a:ext cx="8229600" cy="2881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latin typeface="Arial" charset="0"/>
                <a:cs typeface="Arial" charset="0"/>
              </a:rPr>
              <a:t>Water does not provide energy but is essential to health</a:t>
            </a:r>
          </a:p>
          <a:p>
            <a:r>
              <a:rPr lang="en-GB" altLang="en-US" sz="2400" dirty="0" smtClean="0">
                <a:latin typeface="Arial" charset="0"/>
                <a:cs typeface="Arial" charset="0"/>
              </a:rPr>
              <a:t>60-70% of the human body is water</a:t>
            </a:r>
          </a:p>
          <a:p>
            <a:r>
              <a:rPr lang="en-GB" altLang="en-US" sz="2400" dirty="0" smtClean="0">
                <a:latin typeface="Arial" charset="0"/>
                <a:cs typeface="Arial" charset="0"/>
              </a:rPr>
              <a:t>Water can be provided by food and drinks in the diet</a:t>
            </a:r>
          </a:p>
          <a:p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48038581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463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13</cp:revision>
  <dcterms:created xsi:type="dcterms:W3CDTF">2012-10-03T08:43:26Z</dcterms:created>
  <dcterms:modified xsi:type="dcterms:W3CDTF">2015-05-15T13:28:07Z</dcterms:modified>
</cp:coreProperties>
</file>