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9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60" r:id="rId2"/>
    <p:sldMasterId id="2147483672" r:id="rId3"/>
    <p:sldMasterId id="2147483687" r:id="rId4"/>
    <p:sldMasterId id="2147483691" r:id="rId5"/>
    <p:sldMasterId id="2147483695" r:id="rId6"/>
    <p:sldMasterId id="2147483698" r:id="rId7"/>
    <p:sldMasterId id="2147483701" r:id="rId8"/>
    <p:sldMasterId id="2147483704" r:id="rId9"/>
    <p:sldMasterId id="2147483708" r:id="rId10"/>
  </p:sldMasterIdLst>
  <p:handoutMasterIdLst>
    <p:handoutMasterId r:id="rId27"/>
  </p:handoutMasterIdLst>
  <p:sldIdLst>
    <p:sldId id="256" r:id="rId11"/>
    <p:sldId id="257" r:id="rId12"/>
    <p:sldId id="260" r:id="rId13"/>
    <p:sldId id="263" r:id="rId14"/>
    <p:sldId id="266" r:id="rId15"/>
    <p:sldId id="267" r:id="rId16"/>
    <p:sldId id="265" r:id="rId17"/>
    <p:sldId id="264" r:id="rId18"/>
    <p:sldId id="268" r:id="rId19"/>
    <p:sldId id="270" r:id="rId20"/>
    <p:sldId id="272" r:id="rId21"/>
    <p:sldId id="273" r:id="rId22"/>
    <p:sldId id="275" r:id="rId23"/>
    <p:sldId id="276" r:id="rId24"/>
    <p:sldId id="277" r:id="rId25"/>
    <p:sldId id="26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5" autoAdjust="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342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6FA2B-47B7-4A03-837C-9172C916D433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B5E45-8239-4E36-87B4-4D738271A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410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7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06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491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772815"/>
            <a:ext cx="7918648" cy="1440161"/>
          </a:xfrm>
          <a:prstGeom prst="rect">
            <a:avLst/>
          </a:prstGeom>
        </p:spPr>
        <p:txBody>
          <a:bodyPr anchor="t"/>
          <a:lstStyle>
            <a:lvl1pPr algn="l"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Intro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645024"/>
            <a:ext cx="7232848" cy="1993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Subheader</a:t>
            </a:r>
            <a:r>
              <a:rPr lang="en-US" dirty="0" smtClean="0"/>
              <a:t> – move to suit length of intro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98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634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3240360" cy="22322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23928" y="1844824"/>
            <a:ext cx="4694312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528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272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98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0738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97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264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4" y="5949280"/>
            <a:ext cx="5328592" cy="67545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details end style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58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11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19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4" y="5949280"/>
            <a:ext cx="5328592" cy="67545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details end style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042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772815"/>
            <a:ext cx="7918648" cy="1440161"/>
          </a:xfrm>
          <a:prstGeom prst="rect">
            <a:avLst/>
          </a:prstGeom>
        </p:spPr>
        <p:txBody>
          <a:bodyPr anchor="t"/>
          <a:lstStyle>
            <a:lvl1pPr algn="l"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Intro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645024"/>
            <a:ext cx="7232848" cy="1993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Subheader</a:t>
            </a:r>
            <a:r>
              <a:rPr lang="en-US" dirty="0" smtClean="0"/>
              <a:t> – move to suit length of intro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793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873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3240360" cy="22322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23928" y="1844824"/>
            <a:ext cx="4694312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208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221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789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772815"/>
            <a:ext cx="7918648" cy="1440161"/>
          </a:xfrm>
        </p:spPr>
        <p:txBody>
          <a:bodyPr anchor="t"/>
          <a:lstStyle>
            <a:lvl1pPr algn="l"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Intro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645024"/>
            <a:ext cx="7232848" cy="199377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Subheader</a:t>
            </a:r>
            <a:r>
              <a:rPr lang="en-US" dirty="0" smtClean="0"/>
              <a:t> – move to suit length of intro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BBD4-4BE8-4E28-B92B-60C7AE278155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0EF1-890B-4AF0-91B2-4B14D5602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473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BBD4-4BE8-4E28-B92B-60C7AE278155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0EF1-890B-4AF0-91B2-4B14D5602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22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3240360" cy="2232248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23928" y="1844824"/>
            <a:ext cx="4694312" cy="4392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58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570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911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620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338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3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6" y="500915"/>
            <a:ext cx="864096" cy="41735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rgbClr val="0072BC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rgbClr val="0072BC"/>
              </a:solidFill>
              <a:latin typeface="Avenir LT Std 65 Medium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25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EBBD4-4BE8-4E28-B92B-60C7AE278155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A0EF1-890B-4AF0-91B2-4B14D560241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5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9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7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9" r:id="rId2"/>
    <p:sldLayoutId id="2147483686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79712" y="5805264"/>
            <a:ext cx="5164807" cy="0"/>
          </a:xfrm>
          <a:prstGeom prst="line">
            <a:avLst/>
          </a:prstGeom>
          <a:ln w="190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0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kern="1200">
          <a:solidFill>
            <a:srgbClr val="0072BC"/>
          </a:solidFill>
          <a:latin typeface="Avenir LT Std 65 Medium" panose="020B060302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chemeClr val="bg1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chemeClr val="bg1"/>
              </a:solidFill>
              <a:latin typeface="Avenir LT Std 65 Medium" panose="020B06030202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0225"/>
            <a:ext cx="864097" cy="4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2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6" y="500915"/>
            <a:ext cx="864096" cy="41735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rgbClr val="0072BC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rgbClr val="0072BC"/>
              </a:solidFill>
              <a:latin typeface="Avenir LT Std 65 Medium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17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1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1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kern="1200" baseline="0">
          <a:solidFill>
            <a:srgbClr val="0072BC"/>
          </a:solidFill>
          <a:latin typeface="Avenir LT Std 65 Medium" panose="020B060302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79712" y="5805264"/>
            <a:ext cx="5164807" cy="0"/>
          </a:xfrm>
          <a:prstGeom prst="line">
            <a:avLst/>
          </a:prstGeom>
          <a:ln w="190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03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12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kern="1200">
          <a:solidFill>
            <a:srgbClr val="0072BC"/>
          </a:solidFill>
          <a:latin typeface="Avenir LT Std 65 Medium" panose="020B060302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chemeClr val="bg1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chemeClr val="bg1"/>
              </a:solidFill>
              <a:latin typeface="Avenir LT Std 65 Medium" panose="020B06030202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0225"/>
            <a:ext cx="864097" cy="4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8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42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40088" y="1988840"/>
            <a:ext cx="8229600" cy="42052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GB" sz="2400" dirty="0" smtClean="0"/>
              <a:t>What is available near you?</a:t>
            </a:r>
          </a:p>
          <a:p>
            <a:pPr>
              <a:buFont typeface="Arial" pitchFamily="34" charset="0"/>
              <a:buNone/>
              <a:defRPr/>
            </a:pPr>
            <a:r>
              <a:rPr lang="en-GB" sz="2400" b="1" dirty="0" smtClean="0"/>
              <a:t>Research and record what you find</a:t>
            </a:r>
          </a:p>
          <a:p>
            <a:pPr>
              <a:buFont typeface="Arial" pitchFamily="34" charset="0"/>
              <a:buNone/>
              <a:defRPr/>
            </a:pPr>
            <a:r>
              <a:rPr lang="en-GB" sz="2400" dirty="0" smtClean="0"/>
              <a:t>Use the following (and others)to help you:</a:t>
            </a:r>
          </a:p>
          <a:p>
            <a:pPr>
              <a:defRPr/>
            </a:pPr>
            <a:r>
              <a:rPr lang="en-GB" sz="2400" dirty="0" smtClean="0"/>
              <a:t>Internet</a:t>
            </a:r>
          </a:p>
          <a:p>
            <a:pPr>
              <a:defRPr/>
            </a:pPr>
            <a:r>
              <a:rPr lang="en-GB" sz="2400" dirty="0" smtClean="0"/>
              <a:t>Library</a:t>
            </a:r>
          </a:p>
          <a:p>
            <a:pPr>
              <a:defRPr/>
            </a:pPr>
            <a:r>
              <a:rPr lang="en-GB" sz="2400" dirty="0" smtClean="0"/>
              <a:t>Yellow Pages, magazines, leaflets, posters</a:t>
            </a:r>
          </a:p>
          <a:p>
            <a:pPr>
              <a:defRPr/>
            </a:pPr>
            <a:r>
              <a:rPr lang="en-GB" sz="2400" dirty="0" smtClean="0"/>
              <a:t>Go to local leisure centres and clubs</a:t>
            </a:r>
          </a:p>
          <a:p>
            <a:pPr>
              <a:defRPr/>
            </a:pPr>
            <a:r>
              <a:rPr lang="en-GB" sz="2400" dirty="0" smtClean="0"/>
              <a:t>Ask around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3256" y="119675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/>
              <a:t>Availability</a:t>
            </a:r>
          </a:p>
        </p:txBody>
      </p:sp>
    </p:spTree>
    <p:extLst>
      <p:ext uri="{BB962C8B-B14F-4D97-AF65-F5344CB8AC3E}">
        <p14:creationId xmlns:p14="http://schemas.microsoft.com/office/powerpoint/2010/main" val="1724803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3200" dirty="0" smtClean="0"/>
              <a:t>Benefits and choices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4213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altLang="en-US" sz="2400" dirty="0" smtClean="0"/>
              <a:t>Task:</a:t>
            </a:r>
          </a:p>
          <a:p>
            <a:pPr eaLnBrk="1" hangingPunct="1">
              <a:buFont typeface="Arial" charset="0"/>
              <a:buNone/>
            </a:pPr>
            <a:endParaRPr lang="en-GB" altLang="en-US" sz="2400" dirty="0" smtClean="0"/>
          </a:p>
          <a:p>
            <a:pPr eaLnBrk="1" hangingPunct="1"/>
            <a:r>
              <a:rPr lang="en-GB" altLang="en-US" sz="2400" dirty="0" smtClean="0"/>
              <a:t>Complete a list of what is available for you to try, based on your research</a:t>
            </a:r>
          </a:p>
          <a:p>
            <a:pPr eaLnBrk="1" hangingPunct="1"/>
            <a:r>
              <a:rPr lang="en-GB" altLang="en-US" sz="2400" dirty="0" smtClean="0"/>
              <a:t>Decide which 3 activities you would like to try</a:t>
            </a:r>
          </a:p>
          <a:p>
            <a:pPr eaLnBrk="1" hangingPunct="1"/>
            <a:r>
              <a:rPr lang="en-GB" altLang="en-US" sz="2400" dirty="0" smtClean="0"/>
              <a:t>Say why you would like to try them</a:t>
            </a:r>
          </a:p>
          <a:p>
            <a:pPr eaLnBrk="1" hangingPunct="1"/>
            <a:r>
              <a:rPr lang="en-GB" altLang="en-US" sz="2400" dirty="0" smtClean="0"/>
              <a:t>State 2 benefits (total fitness) you would get from participating</a:t>
            </a:r>
          </a:p>
        </p:txBody>
      </p:sp>
    </p:spTree>
    <p:extLst>
      <p:ext uri="{BB962C8B-B14F-4D97-AF65-F5344CB8AC3E}">
        <p14:creationId xmlns:p14="http://schemas.microsoft.com/office/powerpoint/2010/main" val="13084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777875"/>
          </a:xfrm>
        </p:spPr>
        <p:txBody>
          <a:bodyPr/>
          <a:lstStyle/>
          <a:p>
            <a:pPr eaLnBrk="1" hangingPunct="1"/>
            <a:r>
              <a:rPr lang="en-GB" altLang="en-US" sz="3200" dirty="0" smtClean="0"/>
              <a:t>Making arrangements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640960" cy="46085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GB" altLang="en-US" sz="2400" dirty="0" smtClean="0"/>
              <a:t>What do you need to do to take part in these new activities?</a:t>
            </a:r>
          </a:p>
          <a:p>
            <a:pPr eaLnBrk="1" hangingPunct="1">
              <a:buFont typeface="Arial" charset="0"/>
              <a:buNone/>
            </a:pPr>
            <a:r>
              <a:rPr lang="en-GB" altLang="en-US" sz="2400" dirty="0" smtClean="0"/>
              <a:t>Consider the following:</a:t>
            </a:r>
          </a:p>
          <a:p>
            <a:pPr eaLnBrk="1" hangingPunct="1">
              <a:buFont typeface="Arial" charset="0"/>
              <a:buNone/>
            </a:pPr>
            <a:endParaRPr lang="en-GB" altLang="en-US" sz="2400" dirty="0" smtClean="0"/>
          </a:p>
          <a:p>
            <a:pPr eaLnBrk="1" hangingPunct="1"/>
            <a:r>
              <a:rPr lang="en-GB" altLang="en-US" sz="2400" dirty="0" smtClean="0"/>
              <a:t>Time</a:t>
            </a:r>
          </a:p>
          <a:p>
            <a:pPr eaLnBrk="1" hangingPunct="1"/>
            <a:r>
              <a:rPr lang="en-GB" altLang="en-US" sz="2400" dirty="0" smtClean="0"/>
              <a:t>Cost</a:t>
            </a:r>
          </a:p>
          <a:p>
            <a:pPr eaLnBrk="1" hangingPunct="1"/>
            <a:r>
              <a:rPr lang="en-GB" altLang="en-US" sz="2400" dirty="0" smtClean="0"/>
              <a:t>Travel</a:t>
            </a:r>
          </a:p>
          <a:p>
            <a:pPr eaLnBrk="1" hangingPunct="1"/>
            <a:r>
              <a:rPr lang="en-GB" altLang="en-US" sz="2400" dirty="0" smtClean="0"/>
              <a:t>Booking in advance</a:t>
            </a:r>
          </a:p>
          <a:p>
            <a:pPr eaLnBrk="1" hangingPunct="1"/>
            <a:r>
              <a:rPr lang="en-GB" altLang="en-US" sz="2400" dirty="0" smtClean="0"/>
              <a:t>Suitable clothes and footwear</a:t>
            </a:r>
          </a:p>
        </p:txBody>
      </p:sp>
    </p:spTree>
    <p:extLst>
      <p:ext uri="{BB962C8B-B14F-4D97-AF65-F5344CB8AC3E}">
        <p14:creationId xmlns:p14="http://schemas.microsoft.com/office/powerpoint/2010/main" val="3845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922337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cs typeface="Arial" charset="0"/>
              </a:rPr>
              <a:t>Taking part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370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cs typeface="Arial" pitchFamily="34" charset="0"/>
              </a:rPr>
              <a:t>How can you show evidence of taking part?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A witness statement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A register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A completed booking form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A receipt of payment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A video of yourself in action (get permission)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Observed by a tutor, assessor or other member of staff</a:t>
            </a:r>
            <a:endParaRPr lang="en-GB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275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cs typeface="Arial" charset="0"/>
              </a:rPr>
              <a:t>Likes and Dislikes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370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altLang="en-US" sz="2400" dirty="0" smtClean="0">
                <a:cs typeface="Arial" charset="0"/>
              </a:rPr>
              <a:t>After you have tried all 3 new activities, remember to review by:</a:t>
            </a:r>
          </a:p>
          <a:p>
            <a:pPr eaLnBrk="1" hangingPunct="1">
              <a:buFont typeface="Arial" charset="0"/>
              <a:buNone/>
            </a:pPr>
            <a:endParaRPr lang="en-GB" altLang="en-US" sz="2400" dirty="0" smtClean="0">
              <a:cs typeface="Arial" charset="0"/>
            </a:endParaRPr>
          </a:p>
          <a:p>
            <a:pPr eaLnBrk="1" hangingPunct="1"/>
            <a:r>
              <a:rPr lang="en-GB" altLang="en-US" sz="2400" dirty="0" smtClean="0">
                <a:cs typeface="Arial" charset="0"/>
              </a:rPr>
              <a:t>Writing down</a:t>
            </a:r>
          </a:p>
          <a:p>
            <a:pPr eaLnBrk="1" hangingPunct="1"/>
            <a:r>
              <a:rPr lang="en-GB" altLang="en-US" sz="2400" dirty="0" smtClean="0">
                <a:cs typeface="Arial" charset="0"/>
              </a:rPr>
              <a:t>Voice recording</a:t>
            </a:r>
          </a:p>
          <a:p>
            <a:pPr eaLnBrk="1" hangingPunct="1"/>
            <a:r>
              <a:rPr lang="en-GB" altLang="en-US" sz="2400" dirty="0" smtClean="0">
                <a:cs typeface="Arial" charset="0"/>
              </a:rPr>
              <a:t>Discussing with your tutor/assessor (this must be written/recorded)</a:t>
            </a:r>
          </a:p>
        </p:txBody>
      </p:sp>
    </p:spTree>
    <p:extLst>
      <p:ext uri="{BB962C8B-B14F-4D97-AF65-F5344CB8AC3E}">
        <p14:creationId xmlns:p14="http://schemas.microsoft.com/office/powerpoint/2010/main" val="4161572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cs typeface="Arial" charset="0"/>
              </a:rPr>
              <a:t>Likes and Dislikes (continued)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496944" cy="42037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altLang="en-US" sz="2400" dirty="0" smtClean="0">
                <a:cs typeface="Arial" charset="0"/>
              </a:rPr>
              <a:t>In your review, include:</a:t>
            </a:r>
          </a:p>
          <a:p>
            <a:pPr eaLnBrk="1" hangingPunct="1">
              <a:buFont typeface="Arial" charset="0"/>
              <a:buNone/>
            </a:pPr>
            <a:endParaRPr lang="en-GB" altLang="en-US" sz="2400" dirty="0" smtClean="0">
              <a:cs typeface="Arial" charset="0"/>
            </a:endParaRPr>
          </a:p>
          <a:p>
            <a:pPr eaLnBrk="1" hangingPunct="1"/>
            <a:r>
              <a:rPr lang="en-GB" altLang="en-US" sz="2400" dirty="0" smtClean="0">
                <a:cs typeface="Arial" charset="0"/>
              </a:rPr>
              <a:t>Your favourite of the 3 new activities and why (at least 2 </a:t>
            </a:r>
            <a:r>
              <a:rPr lang="en-GB" altLang="en-US" sz="2400" smtClean="0">
                <a:cs typeface="Arial" charset="0"/>
              </a:rPr>
              <a:t>reasons)</a:t>
            </a:r>
            <a:endParaRPr lang="en-GB" altLang="en-US" sz="2400" dirty="0" smtClean="0">
              <a:cs typeface="Arial" charset="0"/>
            </a:endParaRPr>
          </a:p>
          <a:p>
            <a:pPr eaLnBrk="1" hangingPunct="1"/>
            <a:r>
              <a:rPr lang="en-GB" altLang="en-US" sz="2400" dirty="0" smtClean="0">
                <a:cs typeface="Arial" charset="0"/>
              </a:rPr>
              <a:t>Remember you are describing your experiences, not the facts about how to do the activity (e.g. enjoying scoring goals, not how the Offside Rule works)</a:t>
            </a:r>
          </a:p>
          <a:p>
            <a:pPr eaLnBrk="1" hangingPunct="1">
              <a:buFont typeface="Arial" charset="0"/>
              <a:buNone/>
            </a:pPr>
            <a:endParaRPr lang="en-GB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73383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772815"/>
            <a:ext cx="8280920" cy="1440161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Avenir LT Std 65 Medium" pitchFamily="34" charset="0"/>
              </a:rPr>
              <a:t>YMCA Awards</a:t>
            </a:r>
          </a:p>
        </p:txBody>
      </p:sp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1371600" y="3716338"/>
            <a:ext cx="7086600" cy="165687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200" dirty="0" smtClean="0">
                <a:latin typeface="+mj-lt"/>
                <a:cs typeface="Arial" pitchFamily="34" charset="0"/>
              </a:rPr>
              <a:t>Level 1 Mandatory Unit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200" dirty="0" smtClean="0">
                <a:latin typeface="+mj-lt"/>
                <a:cs typeface="Arial" pitchFamily="34" charset="0"/>
              </a:rPr>
              <a:t>(Award in Lifestyle Management)</a:t>
            </a:r>
            <a:endParaRPr lang="en-GB" sz="3200" dirty="0">
              <a:latin typeface="+mj-lt"/>
              <a:cs typeface="Arial" pitchFamily="34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685800" y="286543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GB" altLang="en-US" sz="3200" dirty="0" smtClean="0">
                <a:latin typeface="+mj-lt"/>
                <a:cs typeface="Arial" charset="0"/>
              </a:rPr>
              <a:t>Making the Most of Leisure Time</a:t>
            </a:r>
          </a:p>
        </p:txBody>
      </p:sp>
    </p:spTree>
    <p:extLst>
      <p:ext uri="{BB962C8B-B14F-4D97-AF65-F5344CB8AC3E}">
        <p14:creationId xmlns:p14="http://schemas.microsoft.com/office/powerpoint/2010/main" val="301261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6"/>
          <p:cNvSpPr>
            <a:spLocks noGrp="1"/>
          </p:cNvSpPr>
          <p:nvPr>
            <p:ph idx="1"/>
          </p:nvPr>
        </p:nvSpPr>
        <p:spPr>
          <a:xfrm>
            <a:off x="421752" y="1916832"/>
            <a:ext cx="8229600" cy="43926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latin typeface="+mn-lt"/>
                <a:cs typeface="Arial" pitchFamily="34" charset="0"/>
              </a:rPr>
              <a:t>By the end of this unit the learner will: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latin typeface="+mn-lt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+mn-lt"/>
                <a:cs typeface="Arial" pitchFamily="34" charset="0"/>
              </a:rPr>
              <a:t>Describe the benefits of participating in leisure activities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+mn-lt"/>
                <a:cs typeface="Arial" pitchFamily="34" charset="0"/>
              </a:rPr>
              <a:t>Describe a range of activities available to them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+mn-lt"/>
                <a:cs typeface="Arial" pitchFamily="34" charset="0"/>
              </a:rPr>
              <a:t>Identify ways in which they can best use their leisure time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+mn-lt"/>
                <a:cs typeface="Arial" pitchFamily="34" charset="0"/>
              </a:rPr>
              <a:t>Make arrangements to take part in different activities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+mn-lt"/>
                <a:cs typeface="Arial" pitchFamily="34" charset="0"/>
              </a:rPr>
              <a:t>Take part in those activities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+mn-lt"/>
                <a:cs typeface="Arial" pitchFamily="34" charset="0"/>
              </a:rPr>
              <a:t>Review, describe and state their preferences from those tried out and give reasons for their choice</a:t>
            </a: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421752" y="112474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charset="0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4109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86944" y="1988840"/>
            <a:ext cx="8229600" cy="42052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GB" sz="2400" dirty="0" smtClean="0">
                <a:cs typeface="Arial" pitchFamily="34" charset="0"/>
              </a:rPr>
              <a:t>To complete this unit successfully the learner must: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Describe at least 2 benefits of participating in leisure activities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Research local provision of a variety of different types of leisure activity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Identify which activity would be of most benefit to them personally</a:t>
            </a:r>
          </a:p>
          <a:p>
            <a:pPr>
              <a:defRPr/>
            </a:pPr>
            <a:endParaRPr lang="en-GB" sz="2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12474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charset="0"/>
              </a:rPr>
              <a:t>Assessment</a:t>
            </a:r>
            <a:r>
              <a:rPr lang="en-GB" altLang="en-US" sz="3500" dirty="0" smtClean="0">
                <a:cs typeface="Arial" charset="0"/>
              </a:rPr>
              <a:t> Requirements</a:t>
            </a:r>
          </a:p>
        </p:txBody>
      </p:sp>
    </p:spTree>
    <p:extLst>
      <p:ext uri="{BB962C8B-B14F-4D97-AF65-F5344CB8AC3E}">
        <p14:creationId xmlns:p14="http://schemas.microsoft.com/office/powerpoint/2010/main" val="967011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77792" y="1988840"/>
            <a:ext cx="8229600" cy="4537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400" dirty="0" smtClean="0">
                <a:cs typeface="Arial" charset="0"/>
              </a:rPr>
              <a:t>Make arrangements to try out 3 new activities</a:t>
            </a:r>
          </a:p>
          <a:p>
            <a:endParaRPr lang="en-GB" altLang="en-US" sz="2400" dirty="0" smtClean="0">
              <a:cs typeface="Arial" charset="0"/>
            </a:endParaRPr>
          </a:p>
          <a:p>
            <a:pPr lvl="1"/>
            <a:r>
              <a:rPr lang="en-GB" altLang="en-US" sz="2400" dirty="0" smtClean="0">
                <a:cs typeface="Arial" charset="0"/>
              </a:rPr>
              <a:t>A relaxing activity</a:t>
            </a:r>
          </a:p>
          <a:p>
            <a:pPr lvl="1"/>
            <a:r>
              <a:rPr lang="en-GB" altLang="en-US" sz="2400" dirty="0" smtClean="0">
                <a:cs typeface="Arial" charset="0"/>
              </a:rPr>
              <a:t>A challenging activity</a:t>
            </a:r>
          </a:p>
          <a:p>
            <a:pPr lvl="1"/>
            <a:r>
              <a:rPr lang="en-GB" altLang="en-US" sz="2400" dirty="0" smtClean="0">
                <a:cs typeface="Arial" charset="0"/>
              </a:rPr>
              <a:t>An activity which involves learning a new skill</a:t>
            </a:r>
          </a:p>
          <a:p>
            <a:pPr lvl="1">
              <a:buFont typeface="Arial" charset="0"/>
              <a:buNone/>
            </a:pPr>
            <a:endParaRPr lang="en-GB" altLang="en-US" sz="2400" dirty="0" smtClean="0">
              <a:cs typeface="Arial" charset="0"/>
            </a:endParaRPr>
          </a:p>
          <a:p>
            <a:pPr lvl="1">
              <a:buFont typeface="Arial" charset="0"/>
              <a:buNone/>
            </a:pPr>
            <a:r>
              <a:rPr lang="en-GB" altLang="en-US" sz="2400" dirty="0" smtClean="0">
                <a:cs typeface="Arial" charset="0"/>
              </a:rPr>
              <a:t>	Evidence of carrying these out is required, as is a personal review explaining which is the favourite, and why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2640" y="1176805"/>
            <a:ext cx="8229600" cy="584775"/>
          </a:xfrm>
          <a:prstGeom prst="rect">
            <a:avLst/>
          </a:prstGeom>
        </p:spPr>
        <p:txBody>
          <a:bodyPr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dirty="0" smtClean="0">
                <a:cs typeface="Arial" pitchFamily="34" charset="0"/>
              </a:rPr>
              <a:t>Assessment requirements (continued)</a:t>
            </a:r>
            <a:endParaRPr lang="en-GB" sz="3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108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9568" y="119675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charset="0"/>
              </a:rPr>
              <a:t>What is leisure time?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916832"/>
            <a:ext cx="8507288" cy="42052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400" dirty="0" smtClean="0">
                <a:latin typeface="Arial" charset="0"/>
                <a:cs typeface="Arial" charset="0"/>
              </a:rPr>
              <a:t>Time off from work</a:t>
            </a:r>
          </a:p>
          <a:p>
            <a:r>
              <a:rPr lang="en-GB" altLang="en-US" sz="2400" dirty="0" smtClean="0">
                <a:latin typeface="Arial" charset="0"/>
                <a:cs typeface="Arial" charset="0"/>
              </a:rPr>
              <a:t>Spare time</a:t>
            </a:r>
          </a:p>
          <a:p>
            <a:r>
              <a:rPr lang="en-GB" altLang="en-US" sz="2400" dirty="0" smtClean="0">
                <a:latin typeface="Arial" charset="0"/>
                <a:cs typeface="Arial" charset="0"/>
              </a:rPr>
              <a:t>Time for hobbies or social activities</a:t>
            </a:r>
          </a:p>
          <a:p>
            <a:r>
              <a:rPr lang="en-GB" altLang="en-US" sz="2400" dirty="0" smtClean="0">
                <a:latin typeface="Arial" charset="0"/>
                <a:cs typeface="Arial" charset="0"/>
              </a:rPr>
              <a:t>“Me time”</a:t>
            </a:r>
          </a:p>
          <a:p>
            <a:r>
              <a:rPr lang="en-GB" altLang="en-US" sz="2400" dirty="0" smtClean="0">
                <a:latin typeface="Arial" charset="0"/>
                <a:cs typeface="Arial" charset="0"/>
              </a:rPr>
              <a:t>“R and R” (military term for “rest and rehabilitation” holiday)</a:t>
            </a:r>
          </a:p>
        </p:txBody>
      </p:sp>
    </p:spTree>
    <p:extLst>
      <p:ext uri="{BB962C8B-B14F-4D97-AF65-F5344CB8AC3E}">
        <p14:creationId xmlns:p14="http://schemas.microsoft.com/office/powerpoint/2010/main" val="135544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69800" y="1988840"/>
            <a:ext cx="8229600" cy="42052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GB" altLang="en-US" sz="2400" dirty="0" smtClean="0">
                <a:cs typeface="Arial" charset="0"/>
              </a:rPr>
              <a:t>Task:</a:t>
            </a:r>
          </a:p>
          <a:p>
            <a:pPr>
              <a:buFont typeface="Arial" charset="0"/>
              <a:buNone/>
            </a:pPr>
            <a:endParaRPr lang="en-GB" altLang="en-US" sz="2400" dirty="0" smtClean="0">
              <a:cs typeface="Arial" charset="0"/>
            </a:endParaRPr>
          </a:p>
          <a:p>
            <a:r>
              <a:rPr lang="en-GB" altLang="en-US" sz="2400" dirty="0" smtClean="0">
                <a:cs typeface="Arial" charset="0"/>
              </a:rPr>
              <a:t>Think of, or write a list of reasons why leisure time can be good for you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1232" y="120588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charset="0"/>
              </a:rPr>
              <a:t>Why do we need leisure time?</a:t>
            </a:r>
          </a:p>
        </p:txBody>
      </p:sp>
    </p:spTree>
    <p:extLst>
      <p:ext uri="{BB962C8B-B14F-4D97-AF65-F5344CB8AC3E}">
        <p14:creationId xmlns:p14="http://schemas.microsoft.com/office/powerpoint/2010/main" val="1673440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4944" y="1916832"/>
            <a:ext cx="8229600" cy="4608513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Revise Total Fitness</a:t>
            </a:r>
          </a:p>
          <a:p>
            <a:pPr lvl="1">
              <a:defRPr/>
            </a:pPr>
            <a:r>
              <a:rPr lang="en-GB" sz="2400" dirty="0" smtClean="0">
                <a:cs typeface="Arial" pitchFamily="34" charset="0"/>
              </a:rPr>
              <a:t>Emotional</a:t>
            </a:r>
          </a:p>
          <a:p>
            <a:pPr lvl="1">
              <a:defRPr/>
            </a:pPr>
            <a:r>
              <a:rPr lang="en-GB" sz="2400" dirty="0" smtClean="0">
                <a:cs typeface="Arial" pitchFamily="34" charset="0"/>
              </a:rPr>
              <a:t>Mental</a:t>
            </a:r>
          </a:p>
          <a:p>
            <a:pPr lvl="1">
              <a:defRPr/>
            </a:pPr>
            <a:r>
              <a:rPr lang="en-GB" sz="2400" dirty="0" smtClean="0">
                <a:cs typeface="Arial" pitchFamily="34" charset="0"/>
              </a:rPr>
              <a:t>Medical</a:t>
            </a:r>
          </a:p>
          <a:p>
            <a:pPr lvl="1">
              <a:defRPr/>
            </a:pPr>
            <a:r>
              <a:rPr lang="en-GB" sz="2400" dirty="0" smtClean="0">
                <a:cs typeface="Arial" pitchFamily="34" charset="0"/>
              </a:rPr>
              <a:t>Social</a:t>
            </a:r>
          </a:p>
          <a:p>
            <a:pPr lvl="1">
              <a:defRPr/>
            </a:pPr>
            <a:r>
              <a:rPr lang="en-GB" sz="2400" dirty="0" smtClean="0">
                <a:cs typeface="Arial" pitchFamily="34" charset="0"/>
              </a:rPr>
              <a:t>Spiritual</a:t>
            </a:r>
          </a:p>
          <a:p>
            <a:pPr lvl="1">
              <a:defRPr/>
            </a:pPr>
            <a:r>
              <a:rPr lang="en-GB" sz="2400" dirty="0" smtClean="0">
                <a:cs typeface="Arial" pitchFamily="34" charset="0"/>
              </a:rPr>
              <a:t>Nutritional</a:t>
            </a:r>
          </a:p>
          <a:p>
            <a:pPr lvl="1">
              <a:defRPr/>
            </a:pPr>
            <a:r>
              <a:rPr lang="en-GB" sz="2400" dirty="0" smtClean="0">
                <a:cs typeface="Arial" pitchFamily="34" charset="0"/>
              </a:rPr>
              <a:t>Physical</a:t>
            </a:r>
          </a:p>
          <a:p>
            <a:pPr lvl="1">
              <a:defRPr/>
            </a:pPr>
            <a:endParaRPr lang="en-GB" sz="2400" dirty="0" smtClean="0">
              <a:cs typeface="Arial" pitchFamily="34" charset="0"/>
            </a:endParaRPr>
          </a:p>
          <a:p>
            <a:pPr lvl="1">
              <a:buFont typeface="Arial" pitchFamily="34" charset="0"/>
              <a:buNone/>
              <a:defRPr/>
            </a:pPr>
            <a:r>
              <a:rPr lang="en-GB" sz="2400" dirty="0" smtClean="0">
                <a:cs typeface="Arial" pitchFamily="34" charset="0"/>
              </a:rPr>
              <a:t>Discuss the definitions for each of these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4944" y="1137369"/>
            <a:ext cx="8229600" cy="7794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charset="0"/>
              </a:rPr>
              <a:t>Total Fitness </a:t>
            </a:r>
          </a:p>
        </p:txBody>
      </p:sp>
    </p:spTree>
    <p:extLst>
      <p:ext uri="{BB962C8B-B14F-4D97-AF65-F5344CB8AC3E}">
        <p14:creationId xmlns:p14="http://schemas.microsoft.com/office/powerpoint/2010/main" val="1650326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916832"/>
            <a:ext cx="8229600" cy="4205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GB" altLang="en-US" sz="2400" dirty="0" smtClean="0"/>
              <a:t>Task:</a:t>
            </a:r>
          </a:p>
          <a:p>
            <a:r>
              <a:rPr lang="en-GB" altLang="en-US" sz="2400" dirty="0" smtClean="0"/>
              <a:t>List as many different leisure activities as you can and decide which component of total fitness they belong to (could be more than one)</a:t>
            </a:r>
          </a:p>
          <a:p>
            <a:endParaRPr lang="en-GB" altLang="en-US" sz="2400" dirty="0" smtClean="0"/>
          </a:p>
          <a:p>
            <a:r>
              <a:rPr lang="en-GB" altLang="en-US" sz="2400" dirty="0" smtClean="0"/>
              <a:t>Discuss what leisure activities you currently do, why you do them and how they make you feel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7280" y="132372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/>
              <a:t>Total Fitness and Leisure Time</a:t>
            </a:r>
          </a:p>
        </p:txBody>
      </p:sp>
    </p:spTree>
    <p:extLst>
      <p:ext uri="{BB962C8B-B14F-4D97-AF65-F5344CB8AC3E}">
        <p14:creationId xmlns:p14="http://schemas.microsoft.com/office/powerpoint/2010/main" val="1105295632"/>
      </p:ext>
    </p:extLst>
  </p:cSld>
  <p:clrMapOvr>
    <a:masterClrMapping/>
  </p:clrMapOvr>
</p:sld>
</file>

<file path=ppt/theme/theme1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Inn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4" id="{E2150119-4C85-4496-B633-D17F659B5895}" vid="{D068DE8F-3E33-4DBB-B0E1-DB27B0E22667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n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88B2962-37E5-4547-84D7-9A6B0B6D9ABC}" vid="{E0B2B716-A3CD-40ED-B1A1-7A4017E4AF12}"/>
    </a:ext>
  </a:extLst>
</a:theme>
</file>

<file path=ppt/theme/theme5.xml><?xml version="1.0" encoding="utf-8"?>
<a:theme xmlns:a="http://schemas.openxmlformats.org/drawingml/2006/main" name="1_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Inn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ymca PP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mca PP TEMPLATE" id="{B3BF06C1-B6DB-40A6-9724-BC36714F3926}" vid="{A73F20F2-7C7A-4C6D-9B12-12FE8F402EBB}"/>
    </a:ext>
  </a:extLst>
</a:theme>
</file>

<file path=ppt/theme/theme8.xml><?xml version="1.0" encoding="utf-8"?>
<a:theme xmlns:a="http://schemas.openxmlformats.org/drawingml/2006/main" name="1_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4" id="{E2150119-4C85-4496-B633-D17F659B5895}" vid="{32D24A58-0AD0-48EF-897F-2895FF1B6F62}"/>
    </a:ext>
  </a:extLst>
</a:theme>
</file>

<file path=ppt/theme/theme9.xml><?xml version="1.0" encoding="utf-8"?>
<a:theme xmlns:a="http://schemas.openxmlformats.org/drawingml/2006/main" name="2_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4" id="{E2150119-4C85-4496-B633-D17F659B5895}" vid="{B335065C-A891-4484-8C1E-4A63A0D78DF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545</Words>
  <Application>Microsoft Office PowerPoint</Application>
  <PresentationFormat>On-screen Show (4:3)</PresentationFormat>
  <Paragraphs>97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Avenir LT Std 65 Medium</vt:lpstr>
      <vt:lpstr>Calibri</vt:lpstr>
      <vt:lpstr>End slide</vt:lpstr>
      <vt:lpstr>Intro Slide</vt:lpstr>
      <vt:lpstr>Inner slide</vt:lpstr>
      <vt:lpstr>Theme1</vt:lpstr>
      <vt:lpstr>1_Intro Slide</vt:lpstr>
      <vt:lpstr>1_Inner slide</vt:lpstr>
      <vt:lpstr>ymca PP TEMPLATE</vt:lpstr>
      <vt:lpstr>1_End slide</vt:lpstr>
      <vt:lpstr>2_Intro Slide</vt:lpstr>
      <vt:lpstr>2_Inner slide</vt:lpstr>
      <vt:lpstr>PowerPoint Presentation</vt:lpstr>
      <vt:lpstr>YMCA Awards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Benefits and choices</vt:lpstr>
      <vt:lpstr>Making arrangements</vt:lpstr>
      <vt:lpstr>Taking part</vt:lpstr>
      <vt:lpstr>Likes and Dislikes</vt:lpstr>
      <vt:lpstr>Likes and Dislikes (continued)</vt:lpstr>
      <vt:lpstr>PowerPoint Presentation</vt:lpstr>
    </vt:vector>
  </TitlesOfParts>
  <Company>Central YMCA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Richardson</dc:creator>
  <cp:lastModifiedBy>Adam Williams</cp:lastModifiedBy>
  <cp:revision>12</cp:revision>
  <dcterms:created xsi:type="dcterms:W3CDTF">2012-10-03T08:43:26Z</dcterms:created>
  <dcterms:modified xsi:type="dcterms:W3CDTF">2015-05-15T13:28:47Z</dcterms:modified>
</cp:coreProperties>
</file>