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7" r:id="rId4"/>
    <p:sldMasterId id="2147483691" r:id="rId5"/>
    <p:sldMasterId id="2147483695" r:id="rId6"/>
    <p:sldMasterId id="2147483698" r:id="rId7"/>
    <p:sldMasterId id="2147483701" r:id="rId8"/>
    <p:sldMasterId id="2147483704" r:id="rId9"/>
    <p:sldMasterId id="2147483708" r:id="rId10"/>
  </p:sldMasterIdLst>
  <p:handoutMasterIdLst>
    <p:handoutMasterId r:id="rId57"/>
  </p:handoutMasterIdLst>
  <p:sldIdLst>
    <p:sldId id="256" r:id="rId11"/>
    <p:sldId id="25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26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CE0E52-F266-4E3D-B203-38CCF0069214}">
          <p14:sldIdLst>
            <p14:sldId id="256"/>
            <p14:sldId id="25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9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9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4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12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33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8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27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8895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9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1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46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88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7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8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52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24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1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906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4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5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9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1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80400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Definitions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3204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Nutritional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Eating a variety of foods from major food groups and maintaining a calorie intake appropriate for needs and demands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Physical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Maintaining an active lifestyle tat contributes to maintaining levels of cardiovascular and muscular fitness and flexibility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79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Components of physical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34825" cy="439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strength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endurance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otor skills/fitness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84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Definitions of physical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Cardiovascular: the ability of the heart, lungs and circulatory system to collect, transport and utilise oxygen in the production of energy; and the elimination of waste products from the body’s systems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strength: the ability of a muscle or muscle group to exert a maximum force against resistance in one contraction</a:t>
            </a:r>
          </a:p>
        </p:txBody>
      </p:sp>
    </p:spTree>
    <p:extLst>
      <p:ext uri="{BB962C8B-B14F-4D97-AF65-F5344CB8AC3E}">
        <p14:creationId xmlns:p14="http://schemas.microsoft.com/office/powerpoint/2010/main" val="4272881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Definitions of physical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Endurance: the ability of a muscle or muscle group to contract repeatedly over a long period of time without fatigue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Flexibility: The range of movement about a joint or series of joints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Motor skills/fitness: Agility, coordination, speed, power, reaction time, balance and kinaesthetic (body in space) awareness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01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skeletal system (bones)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We will cover: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structure of a long bone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process of bone growth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functions of the skeleton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principle bones of the human body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65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Name the bones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17688"/>
            <a:ext cx="8229600" cy="5040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many bones can you name? You should know the following: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Skull (cranium)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Shoulder blade (scapula)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Collar bone (clavicle)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Breast bone (sternum)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Funny bone (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humerus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Lower spine (lumbar vertebrae)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Ribs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Mid spine (thoracic vertebrae)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Back of neck (cervical vertebrae)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Femur, fibula, tibia, knee cap(patella)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pelvis</a:t>
            </a:r>
            <a:endParaRPr lang="en-GB" sz="2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85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Structure of a long bone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1764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Harder outside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Spongy inside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Bone marrow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Growth end plates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Where it meets and attaches to other bone/s it can form a joint (movement)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19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Functions of the skeleton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functions does a skeleton have?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Movement (joints)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Protection (vital organs)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Production (bone marrow)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Shape (body types)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Storage (essential minerals)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25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spinal column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8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Q:	Why is it curved?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A:	Shock absorption  (vertebral discs; protection of the spinal cord); posture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Curves = cervical, thoracic, lumbar (sacrum &amp; coccyx)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Exaggerated curvatures of the spine: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Kyphosis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Lordosis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2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Joints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4930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There are different types of joint: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Freely moveable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Slightly moveable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Immoveable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 fitness and physical activity, we focus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mainly on freely moveable</a:t>
            </a:r>
          </a:p>
        </p:txBody>
      </p:sp>
    </p:spTree>
    <p:extLst>
      <p:ext uri="{BB962C8B-B14F-4D97-AF65-F5344CB8AC3E}">
        <p14:creationId xmlns:p14="http://schemas.microsoft.com/office/powerpoint/2010/main" val="58771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0676" y="3645024"/>
            <a:ext cx="7934648" cy="19937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Level 1 Mandatory Unit 1</a:t>
            </a:r>
          </a:p>
          <a:p>
            <a:pPr algn="ctr" eaLnBrk="1" hangingPunct="1"/>
            <a:r>
              <a:rPr lang="en-GB" altLang="en-US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(Award in Fitness and Physical Activity)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701800" y="27089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Exercise and Fitness Knowledge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Freely moveable (synovial) joints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06" y="1916832"/>
            <a:ext cx="8604448" cy="3629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Characteristics: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role of synovial fluid: lubricates the joint capsule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Cartilage: allows cushioning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Ligaments: provide stability and attachment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Examples of freely moveable joints: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Hinge joint (such as the elbow or knee)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Ball and socket joint (such as the shoulder or hip)</a:t>
            </a:r>
          </a:p>
        </p:txBody>
      </p:sp>
    </p:spTree>
    <p:extLst>
      <p:ext uri="{BB962C8B-B14F-4D97-AF65-F5344CB8AC3E}">
        <p14:creationId xmlns:p14="http://schemas.microsoft.com/office/powerpoint/2010/main" val="1796803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Plan some moves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36724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Pick a joint and see how many movements or exercises you can create for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Consider the directions the joint is designed to move 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Keep it controlled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98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cardiovascular system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This includes the heart, lungs and circulation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The heart: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has 4 chambers (2 collecting, 2 pumping)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Is in the middle of the chest, slightly to the left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Receives oxygenated blood via the lungs (from breathing in) to send to working muscles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Receives de-oxygenated blood from the body (to send to the lungs to get rid of CO2 by breathing out)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52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does this happen?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11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Breathe in…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Oxygen goes to lungs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Exchange of gases (oxygen for carbon dioxide)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(via very small blood vessels called capillaries)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Carbon dioxide (CO2) – breathed 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Oxygen travels from lungs to heart to be pumped around to where it is needed (working muscles)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Deposited there in exchanged for more CO2 which is then pumped back to heart, to the lungs, then breathed out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6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80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92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Functions of blood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765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transport nutrients (vitamins, minerals, medicine etc)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transport O2 to the working muscles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transport waste products (carbon dioxide, lactic acid etc)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0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Arteries and veins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is the difference?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Arteries pump the blood away from the heart to the body (with oxygen)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Veins bring blood back to the heart from the body (without oxygen)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25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00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should happen?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Heart rate increases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Get hotter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Sweat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Change in skin colour (in some)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Out of breathe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72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should it be done?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Build up gradually (warm up)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Maintain an appropriate heart rate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Continuous rhythmic movements, using large muscle groups for an appropriate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Cool down gradually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32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04" y="1758821"/>
            <a:ext cx="8579296" cy="411845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Training Principles for CV training (FITTA)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Frequency: 3 -5 x week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Intensity: 64 – 94% of maximum heart rate, depending on individual fitness and goals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Time: 20 – 60 minutes continuous exercise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Type: any rhythmical exercise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 = adherence (stick with it for results)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	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                     		(source: ACSM (7</a:t>
            </a:r>
            <a:r>
              <a:rPr lang="en-GB" sz="2400" baseline="300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edition)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2006)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86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Maximum heart rate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to find your MHR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220 – age = MHR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Example: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220 – 18 = 202 (maximum heart beats per min)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80% of 202 = 162 beats per minute as a target 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Unit aims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By the end of the unit, the learner will know: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Understand anatomy and physiology in the context of health related exercise to include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cs typeface="Arial" pitchFamily="34" charset="0"/>
              </a:rPr>
              <a:t>The structure and function of bones, joints, the skeleton, muscles, the cardio respiratory, circulatory and energy systems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Understand the components of fitness</a:t>
            </a: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98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Cardiovascular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8507288" cy="37444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List how many different types of cardiovascular (or aerobic – with oxygen) activities you can think of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Clue: activities means sport, fitness or dance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Running, rowing, cycling, swimming, dancing,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step, aerobics, BTS classes, spinning…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6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hard are you working?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96944" cy="403244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do you know?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Appearance: red, sweaty, out of breath especially when speaking (the Talk Test)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Rate of Perceived Exertion (RPE): original scale is 4 -18; we can use 1 - 10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75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Muscles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9689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We will cover: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Names of key muscles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Structure and function of muscles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Characteristics of muscles and how they 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Immediate and long term effects of exercise on muscles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42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Muscles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896544"/>
          </a:xfrm>
          <a:ln>
            <a:miter lim="800000"/>
            <a:headEnd/>
            <a:tailEnd/>
          </a:ln>
        </p:spPr>
        <p:txBody>
          <a:bodyPr numCol="2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Name as many as you can: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You must know the following: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Triceps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Biceps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Pectorals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Adductors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Abductors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Gluteals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Hamstrings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Quadriceps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Gastrocnemius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Erector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spinae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Rectus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abdominis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Trapezius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Deltoids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Latissimus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dorsi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Hip flexors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9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Working muscles - appearance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Bundles of muscle fibres bound together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2 fibre types – fast twitch and slow twitch (selected for different activities)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Run in the same direction as each other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Attach to bones via tendons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4058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Working muscles - appearance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35280" cy="417331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Can only pull – don’t push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Work in pairs – when one contracts and shortens, its opposing partner relaxes and lengthens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Must cross a joint to create movement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Can contract 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Shorten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Lengthen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Stay the same size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1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Opposing pairs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For each muscle from the list find: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Its opposite partner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joint/s it crosses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An exercise or movement that contracts that muscle (try to find one for each of the types of contraction a muscle can make)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50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9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Training principles for muscular fitness (FITTA):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Frequency: 2 -3 x week (non-consecutive days)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Intensity: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Reps/sets	1 set of 8 – 12 repetitions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Resistance	75%  of 1 RM (repetition maximum)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Target areas	8 – 10 areas (large muscle groups)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Rate		slow to moderate speed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Range of motion	isotonic (full range of movement)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Rest		relative to training system and resistance 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Time: approximately 20 minutes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Type: any activity involving a moving resistance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(including body weight, gravity, free weights, fixed machines etc)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(source: ACSM (7</a:t>
            </a:r>
            <a:r>
              <a:rPr lang="en-GB" sz="1500" baseline="30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edition) 2006)</a:t>
            </a:r>
          </a:p>
        </p:txBody>
      </p:sp>
    </p:spTree>
    <p:extLst>
      <p:ext uri="{BB962C8B-B14F-4D97-AF65-F5344CB8AC3E}">
        <p14:creationId xmlns:p14="http://schemas.microsoft.com/office/powerpoint/2010/main" val="360225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Muscular strength or muscular endurance?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36718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Muscular Strength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resistance goes up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Number of repetitions go down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Muscle can increase in size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Muscular endurance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Resistance is lower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Number of repetitions increase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Muscle tone and performance improve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13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Some benefits of muscular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355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tone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posture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appearance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ability to complete daily tasks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Long term protection of joints (particularly bones and osteoporosis)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Improved self esteem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15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Unit aims (continued)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23818"/>
            <a:ext cx="8280920" cy="40814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By the end of the unit the learner will: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Understand the components of physical fitness to include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definitions of health, fitness, physical activity and exercise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definitions of total fitness and physical fitness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principles of training (FITTA)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79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30243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is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Why we need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we do it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28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 is the range of movement about a joint (ability to stretch your muscles)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flexible are you?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We need to be flexible to be able to complete daily activities with comfort and ease – throughout our lives (use it or lose it) and maintain independence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For good posture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75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Two types of stretch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Maintenance – to maintain the existing range of movement about a joint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How? Go to the point of tension, hold, then relax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Developmental – to develop (or increase) the range of movement about a joint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How? Go to the point of tension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, hold still till the tension goes away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, then increase a little and repeat the old, then relax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17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Maintenance or developmental?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4559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Consider which muscles get the least range of movement in daily life (generally and personally).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 in these muscles should be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developed</a:t>
            </a:r>
          </a:p>
          <a:p>
            <a:pPr marL="3175" lvl="1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marL="3175" lvl="1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Consider which muscles are already flexible or are attached to very mobile joints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 in these muscles should be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maintained</a:t>
            </a:r>
          </a:p>
        </p:txBody>
      </p:sp>
    </p:spTree>
    <p:extLst>
      <p:ext uri="{BB962C8B-B14F-4D97-AF65-F5344CB8AC3E}">
        <p14:creationId xmlns:p14="http://schemas.microsoft.com/office/powerpoint/2010/main" val="2274595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Safe stretching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424936" cy="36724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Safe stretching is “static” or held in a position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Avoid bouncing in stretches (“ballistic”) – adds strain at the end of the muscles at the joint and can damage the ligaments and tendons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Choose comfortable positions for effective stretching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Stretch when the muscles are warm (at the end of the warm up before a workout (preparatory stretches), then afterwards when muscles are warmest (post workout stretches)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26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Flexibility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712968" cy="43204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Training principles for flexibility (FITTA)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Frequency:	at least 3 x week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Intensity:     	to a point of mild tension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Time:		each stretch held 10 -30 sec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Type:		Preparatory, Maintenance or 			         Developmental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Adherence:	Use it or lose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0703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the unit is assessed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On completion of this unit the learner will need to successfully complete an externally set and marked theory paper: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Multiple choice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40 questions (24 = pass mark)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60 minutes to complete the paper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1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components of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2052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are the differences between: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Health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Exercise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Physical Activity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41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components of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363272" cy="368411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Health: “A state of complete physical, mental and social well being” (World Health Organisation 1947)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Fitness: “The ability to perform physical work satisfactorily” (WHO 1968)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Exercise: Planned, structured, repetitive physical activity carried out to improve or maintain 1 or more components of physical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Physical Activity: Any human movement above resting levels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86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Total fitness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37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does it mean?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Emotional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Mental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Social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Spiritual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Medical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Nutritional fitness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hysical fitness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56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80400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Definitions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60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Emotional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Awareness of, and ability to manage and express emotions assertively, and with respect to self and others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Mental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Awareness of thinking patterns and ability to manage thinking to make positive decisions and life choices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Social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Ability to create and maintain healthy relationships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Medical fitness: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	Being free from disease and illness, and making lifestyle choices that maintain medical fitness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11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1651</Words>
  <Application>Microsoft Office PowerPoint</Application>
  <PresentationFormat>On-screen Show (4:3)</PresentationFormat>
  <Paragraphs>321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Unit aims</vt:lpstr>
      <vt:lpstr>Unit aims (continued)</vt:lpstr>
      <vt:lpstr>How the unit is assessed</vt:lpstr>
      <vt:lpstr>The components of fitness</vt:lpstr>
      <vt:lpstr>The components of fitness</vt:lpstr>
      <vt:lpstr>Total fitness</vt:lpstr>
      <vt:lpstr>Definitions</vt:lpstr>
      <vt:lpstr>Definitions</vt:lpstr>
      <vt:lpstr>Components of physical fitness</vt:lpstr>
      <vt:lpstr>Definitions of physical fitness</vt:lpstr>
      <vt:lpstr>Definitions of physical fitness</vt:lpstr>
      <vt:lpstr>The skeletal system (bones)</vt:lpstr>
      <vt:lpstr>Name the bones</vt:lpstr>
      <vt:lpstr>Structure of a long bone</vt:lpstr>
      <vt:lpstr>Functions of the skeleton</vt:lpstr>
      <vt:lpstr>The spinal column</vt:lpstr>
      <vt:lpstr>Joints</vt:lpstr>
      <vt:lpstr>Freely moveable (synovial) joints</vt:lpstr>
      <vt:lpstr>Plan some moves</vt:lpstr>
      <vt:lpstr>The cardiovascular system</vt:lpstr>
      <vt:lpstr>How does this happen?</vt:lpstr>
      <vt:lpstr>Functions of blood</vt:lpstr>
      <vt:lpstr>Arteries and veins</vt:lpstr>
      <vt:lpstr>Cardiovascular fitness</vt:lpstr>
      <vt:lpstr>Cardiovascular fitness</vt:lpstr>
      <vt:lpstr>Cardiovascular fitness</vt:lpstr>
      <vt:lpstr>Maximum heart rate</vt:lpstr>
      <vt:lpstr>Cardiovascular fitness</vt:lpstr>
      <vt:lpstr>How hard are you working?</vt:lpstr>
      <vt:lpstr>Muscles</vt:lpstr>
      <vt:lpstr>Muscles</vt:lpstr>
      <vt:lpstr>Working muscles - appearance</vt:lpstr>
      <vt:lpstr>Working muscles - appearance</vt:lpstr>
      <vt:lpstr>Opposing pairs</vt:lpstr>
      <vt:lpstr>Muscular fitness</vt:lpstr>
      <vt:lpstr>Muscular strength or muscular endurance?</vt:lpstr>
      <vt:lpstr>Some benefits of muscular fitness</vt:lpstr>
      <vt:lpstr>Flexibility</vt:lpstr>
      <vt:lpstr>Flexibility</vt:lpstr>
      <vt:lpstr>Two types of stretch</vt:lpstr>
      <vt:lpstr>Maintenance or developmental?</vt:lpstr>
      <vt:lpstr>Safe stretching</vt:lpstr>
      <vt:lpstr>Flexibility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20</cp:revision>
  <dcterms:created xsi:type="dcterms:W3CDTF">2012-10-03T08:43:26Z</dcterms:created>
  <dcterms:modified xsi:type="dcterms:W3CDTF">2015-05-15T13:30:47Z</dcterms:modified>
</cp:coreProperties>
</file>