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7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8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9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  <p:sldMasterId id="2147483660" r:id="rId2"/>
    <p:sldMasterId id="2147483672" r:id="rId3"/>
    <p:sldMasterId id="2147483687" r:id="rId4"/>
    <p:sldMasterId id="2147483691" r:id="rId5"/>
    <p:sldMasterId id="2147483695" r:id="rId6"/>
    <p:sldMasterId id="2147483698" r:id="rId7"/>
    <p:sldMasterId id="2147483701" r:id="rId8"/>
    <p:sldMasterId id="2147483704" r:id="rId9"/>
    <p:sldMasterId id="2147483708" r:id="rId10"/>
  </p:sldMasterIdLst>
  <p:handoutMasterIdLst>
    <p:handoutMasterId r:id="rId33"/>
  </p:handoutMasterIdLst>
  <p:sldIdLst>
    <p:sldId id="256" r:id="rId11"/>
    <p:sldId id="257" r:id="rId12"/>
    <p:sldId id="277" r:id="rId13"/>
    <p:sldId id="278" r:id="rId14"/>
    <p:sldId id="279" r:id="rId15"/>
    <p:sldId id="280" r:id="rId16"/>
    <p:sldId id="281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61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45" autoAdjust="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-342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6FA2B-47B7-4A03-837C-9172C916D433}" type="datetimeFigureOut">
              <a:rPr lang="en-GB" smtClean="0"/>
              <a:t>15/05/2015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AB5E45-8239-4E36-87B4-4D738271A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410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47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4870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1758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552" y="1772815"/>
            <a:ext cx="7918648" cy="1440161"/>
          </a:xfrm>
          <a:prstGeom prst="rect">
            <a:avLst/>
          </a:prstGeom>
        </p:spPr>
        <p:txBody>
          <a:bodyPr anchor="t"/>
          <a:lstStyle>
            <a:lvl1pPr algn="l">
              <a:defRPr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Intro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3645024"/>
            <a:ext cx="7232848" cy="19937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Subheader</a:t>
            </a:r>
            <a:r>
              <a:rPr lang="en-US" dirty="0" smtClean="0"/>
              <a:t> – move to suit length of intro title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7EBBD4-4BE8-4E28-B92B-60C7AE278155}" type="datetimeFigureOut">
              <a:rPr lang="en-GB" smtClean="0"/>
              <a:pPr/>
              <a:t>15/05/2015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AA0EF1-890B-4AF0-91B2-4B14D560241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5818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7EBBD4-4BE8-4E28-B92B-60C7AE278155}" type="datetimeFigureOut">
              <a:rPr lang="en-GB" smtClean="0"/>
              <a:pPr/>
              <a:t>15/05/2015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AA0EF1-890B-4AF0-91B2-4B14D560241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4185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44824"/>
            <a:ext cx="3240360" cy="223224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23928" y="1844824"/>
            <a:ext cx="4694312" cy="4392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4656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9613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967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050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58377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4976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3895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07704" y="5949280"/>
            <a:ext cx="5328592" cy="67545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details end style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0585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2331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4245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07704" y="5949280"/>
            <a:ext cx="5328592" cy="67545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details end style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9462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552" y="1772815"/>
            <a:ext cx="7918648" cy="1440161"/>
          </a:xfrm>
          <a:prstGeom prst="rect">
            <a:avLst/>
          </a:prstGeom>
        </p:spPr>
        <p:txBody>
          <a:bodyPr anchor="t"/>
          <a:lstStyle>
            <a:lvl1pPr algn="l">
              <a:defRPr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Intro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3645024"/>
            <a:ext cx="7232848" cy="19937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Subheader</a:t>
            </a:r>
            <a:r>
              <a:rPr lang="en-US" dirty="0" smtClean="0"/>
              <a:t> – move to suit length of intro title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7EBBD4-4BE8-4E28-B92B-60C7AE278155}" type="datetimeFigureOut">
              <a:rPr lang="en-GB" smtClean="0"/>
              <a:pPr/>
              <a:t>15/05/2015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AA0EF1-890B-4AF0-91B2-4B14D560241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4787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7EBBD4-4BE8-4E28-B92B-60C7AE278155}" type="datetimeFigureOut">
              <a:rPr lang="en-GB" smtClean="0"/>
              <a:pPr/>
              <a:t>15/05/2015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AA0EF1-890B-4AF0-91B2-4B14D560241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9484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44824"/>
            <a:ext cx="3240360" cy="223224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23928" y="1844824"/>
            <a:ext cx="4694312" cy="4392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2192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9455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75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552" y="1772815"/>
            <a:ext cx="7918648" cy="1440161"/>
          </a:xfrm>
        </p:spPr>
        <p:txBody>
          <a:bodyPr anchor="t"/>
          <a:lstStyle>
            <a:lvl1pPr algn="l">
              <a:defRPr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Intro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3645024"/>
            <a:ext cx="7232848" cy="199377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Subheader</a:t>
            </a:r>
            <a:r>
              <a:rPr lang="en-US" dirty="0" smtClean="0"/>
              <a:t> – move to suit length of intro title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EBBD4-4BE8-4E28-B92B-60C7AE278155}" type="datetimeFigureOut">
              <a:rPr lang="en-GB" smtClean="0"/>
              <a:t>15/05/2015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A0EF1-890B-4AF0-91B2-4B14D56024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473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EBBD4-4BE8-4E28-B92B-60C7AE278155}" type="datetimeFigureOut">
              <a:rPr lang="en-GB" smtClean="0"/>
              <a:t>15/05/2015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A0EF1-890B-4AF0-91B2-4B14D56024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227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44824"/>
            <a:ext cx="3240360" cy="2232248"/>
          </a:xfrm>
        </p:spPr>
        <p:txBody>
          <a:bodyPr anchor="t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23928" y="1844824"/>
            <a:ext cx="4694312" cy="4392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9584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4570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8911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050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6634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7391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7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6.pn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535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06" y="500915"/>
            <a:ext cx="864096" cy="417359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539552" y="1124744"/>
            <a:ext cx="813690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"/>
          <p:cNvSpPr txBox="1">
            <a:spLocks/>
          </p:cNvSpPr>
          <p:nvPr/>
        </p:nvSpPr>
        <p:spPr>
          <a:xfrm>
            <a:off x="7092280" y="698905"/>
            <a:ext cx="1656184" cy="3114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600"/>
              </a:lnSpc>
              <a:spcBef>
                <a:spcPts val="0"/>
              </a:spcBef>
              <a:buNone/>
            </a:pPr>
            <a:r>
              <a:rPr lang="en-US" sz="1400" b="0" baseline="0" dirty="0" smtClean="0">
                <a:solidFill>
                  <a:srgbClr val="0072BC"/>
                </a:solidFill>
                <a:latin typeface="Avenir LT Std 65 Medium" panose="020B0603020203020204" pitchFamily="34" charset="0"/>
              </a:rPr>
              <a:t>ymcaawards.co.uk</a:t>
            </a:r>
            <a:endParaRPr lang="en-GB" sz="1400" b="0" dirty="0">
              <a:solidFill>
                <a:srgbClr val="0072BC"/>
              </a:solidFill>
              <a:latin typeface="Avenir LT Std 65 Medium" panose="020B06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001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EBBD4-4BE8-4E28-B92B-60C7AE278155}" type="datetimeFigureOut">
              <a:rPr lang="en-GB" smtClean="0"/>
              <a:t>15/05/2015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A0EF1-890B-4AF0-91B2-4B14D5602417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05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69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870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9" r:id="rId2"/>
    <p:sldLayoutId id="2147483686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071" y="1769814"/>
            <a:ext cx="2952328" cy="295232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979712" y="5805264"/>
            <a:ext cx="5164807" cy="0"/>
          </a:xfrm>
          <a:prstGeom prst="line">
            <a:avLst/>
          </a:prstGeom>
          <a:ln w="1905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535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b="0" kern="1200">
          <a:solidFill>
            <a:srgbClr val="0072BC"/>
          </a:solidFill>
          <a:latin typeface="Avenir LT Std 65 Medium" panose="020B0603020203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>
            <a:off x="539552" y="1124744"/>
            <a:ext cx="813690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"/>
          <p:cNvSpPr txBox="1">
            <a:spLocks/>
          </p:cNvSpPr>
          <p:nvPr/>
        </p:nvSpPr>
        <p:spPr>
          <a:xfrm>
            <a:off x="7092280" y="698905"/>
            <a:ext cx="1656184" cy="3114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600"/>
              </a:lnSpc>
              <a:spcBef>
                <a:spcPts val="0"/>
              </a:spcBef>
              <a:buNone/>
            </a:pPr>
            <a:r>
              <a:rPr lang="en-US" sz="1400" b="0" baseline="0" dirty="0" smtClean="0">
                <a:solidFill>
                  <a:schemeClr val="bg1"/>
                </a:solidFill>
                <a:latin typeface="Avenir LT Std 65 Medium" panose="020B0603020203020204" pitchFamily="34" charset="0"/>
              </a:rPr>
              <a:t>ymcaawards.co.uk</a:t>
            </a:r>
            <a:endParaRPr lang="en-GB" sz="1400" b="0" dirty="0">
              <a:solidFill>
                <a:schemeClr val="bg1"/>
              </a:solidFill>
              <a:latin typeface="Avenir LT Std 65 Medium" panose="020B0603020203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90225"/>
            <a:ext cx="864097" cy="41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582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06" y="500915"/>
            <a:ext cx="864096" cy="417359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539552" y="1124744"/>
            <a:ext cx="813690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"/>
          <p:cNvSpPr txBox="1">
            <a:spLocks/>
          </p:cNvSpPr>
          <p:nvPr/>
        </p:nvSpPr>
        <p:spPr>
          <a:xfrm>
            <a:off x="7092280" y="698905"/>
            <a:ext cx="1656184" cy="3114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600"/>
              </a:lnSpc>
              <a:spcBef>
                <a:spcPts val="0"/>
              </a:spcBef>
              <a:buNone/>
            </a:pPr>
            <a:r>
              <a:rPr lang="en-US" sz="1400" b="0" baseline="0" dirty="0" smtClean="0">
                <a:solidFill>
                  <a:srgbClr val="0072BC"/>
                </a:solidFill>
                <a:latin typeface="Avenir LT Std 65 Medium" panose="020B0603020203020204" pitchFamily="34" charset="0"/>
              </a:rPr>
              <a:t>ymcaawards.co.uk</a:t>
            </a:r>
            <a:endParaRPr lang="en-GB" sz="1400" b="0" dirty="0">
              <a:solidFill>
                <a:srgbClr val="0072BC"/>
              </a:solidFill>
              <a:latin typeface="Avenir LT Std 65 Medium" panose="020B06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774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711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071" y="1769814"/>
            <a:ext cx="2952328" cy="29523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071" y="1769814"/>
            <a:ext cx="2952328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487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b="0" kern="1200" baseline="0">
          <a:solidFill>
            <a:srgbClr val="0072BC"/>
          </a:solidFill>
          <a:latin typeface="Avenir LT Std 65 Medium" panose="020B0603020203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venir LT Std 65 Medium" panose="020B06030202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venir LT Std 65 Medium" panose="020B06030202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venir LT Std 65 Medium" panose="020B06030202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venir LT Std 65 Medium" panose="020B06030202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071" y="1769814"/>
            <a:ext cx="2952328" cy="295232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979712" y="5805264"/>
            <a:ext cx="5164807" cy="0"/>
          </a:xfrm>
          <a:prstGeom prst="line">
            <a:avLst/>
          </a:prstGeom>
          <a:ln w="1905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713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12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b="0" kern="1200">
          <a:solidFill>
            <a:srgbClr val="0072BC"/>
          </a:solidFill>
          <a:latin typeface="Avenir LT Std 65 Medium" panose="020B0603020203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>
            <a:off x="539552" y="1124744"/>
            <a:ext cx="813690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"/>
          <p:cNvSpPr txBox="1">
            <a:spLocks/>
          </p:cNvSpPr>
          <p:nvPr/>
        </p:nvSpPr>
        <p:spPr>
          <a:xfrm>
            <a:off x="7092280" y="698905"/>
            <a:ext cx="1656184" cy="3114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600"/>
              </a:lnSpc>
              <a:spcBef>
                <a:spcPts val="0"/>
              </a:spcBef>
              <a:buNone/>
            </a:pPr>
            <a:r>
              <a:rPr lang="en-US" sz="1400" b="0" baseline="0" dirty="0" smtClean="0">
                <a:solidFill>
                  <a:schemeClr val="bg1"/>
                </a:solidFill>
                <a:latin typeface="Avenir LT Std 65 Medium" panose="020B0603020203020204" pitchFamily="34" charset="0"/>
              </a:rPr>
              <a:t>ymcaawards.co.uk</a:t>
            </a:r>
            <a:endParaRPr lang="en-GB" sz="1400" b="0" dirty="0">
              <a:solidFill>
                <a:schemeClr val="bg1"/>
              </a:solidFill>
              <a:latin typeface="Avenir LT Std 65 Medium" panose="020B0603020203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90225"/>
            <a:ext cx="864097" cy="41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4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42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8509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Task</a:t>
            </a:r>
            <a:endParaRPr lang="en-GB" sz="32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33131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Create a few exercises relevant to a chosen or assigned component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Practise then perform these in small groups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Feedback to each other about the content (Appropriate? Effective?)</a:t>
            </a:r>
            <a:endParaRPr lang="en-GB" sz="24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145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3528" y="1196752"/>
            <a:ext cx="8229600" cy="8509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Task</a:t>
            </a:r>
            <a:endParaRPr lang="en-GB" sz="32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44824"/>
            <a:ext cx="8352928" cy="3816424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Put together another component </a:t>
            </a:r>
            <a:b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</a:b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(assigned or chosen)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Practise, then perform in small groups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Feedback to each other on content and personal performance (technique)</a:t>
            </a:r>
            <a:endParaRPr lang="en-GB" sz="24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039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96752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Personal exercise technique</a:t>
            </a:r>
            <a:endParaRPr lang="en-GB" sz="32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420528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Safe and effective exercise technique must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consider: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2400" dirty="0" smtClean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Joint alignment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Stable position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Appropriate speed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Is it effective?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2400" dirty="0" smtClean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Any exercise can become unsafe through poor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technique and can result in injury over time</a:t>
            </a:r>
            <a:endParaRPr lang="en-GB" sz="24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235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Exercise technique</a:t>
            </a:r>
            <a:endParaRPr lang="en-GB" sz="32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2052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Use SEAM to evaluate personal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technique: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400" dirty="0" smtClean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S = Stability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E = Effectiveness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A = Alignment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M = Momentum</a:t>
            </a:r>
            <a:endParaRPr lang="en-GB" sz="24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431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96752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Giving feedback</a:t>
            </a:r>
            <a:endParaRPr lang="en-GB" sz="32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61109"/>
            <a:ext cx="8507288" cy="4896891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Feedback is necessary if we are to learn and improve our skills, as long as it is: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2400" dirty="0" smtClean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Given in a supportive way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Constructive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Positive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Related to the task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2800" dirty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840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29600" cy="8509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Task</a:t>
            </a:r>
            <a:endParaRPr lang="en-GB" sz="32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16832"/>
            <a:ext cx="8507288" cy="410480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8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Observe a tutor-led fitness session (or </a:t>
            </a:r>
            <a:r>
              <a:rPr lang="en-GB" sz="28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YMCA Awards DVD</a:t>
            </a:r>
            <a:r>
              <a:rPr lang="en-GB" sz="28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2000" dirty="0" smtClean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Complete worksheet “Recognising Correct Exercise Technique” either during or directly after observation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Hand in to tutor for marking</a:t>
            </a:r>
            <a:endParaRPr lang="en-GB" sz="28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966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3528" y="1196752"/>
            <a:ext cx="8229600" cy="8509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Task</a:t>
            </a:r>
            <a:endParaRPr lang="en-GB" sz="32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16832"/>
            <a:ext cx="8291264" cy="47528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Put together another component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Practise then perform to small groups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Feedback based on content, effectiveness, personal technique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Keep feedback positive, constructive, relevant to task</a:t>
            </a:r>
            <a:endParaRPr lang="en-GB" sz="24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7871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96752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Correcting technique</a:t>
            </a:r>
            <a:endParaRPr lang="en-GB" sz="32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844824"/>
            <a:ext cx="8352928" cy="388843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Participate in a workout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Listen to how the instructor encourages correct technique (individually and as a group)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Notice the difference between general posture corrections and specific points to improve technique</a:t>
            </a:r>
            <a:endParaRPr lang="en-GB" sz="24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4594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435280" cy="135441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Skills and qualities of an instructor</a:t>
            </a:r>
            <a:endParaRPr lang="en-GB" sz="32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60851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What makes a good instructor?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2400" dirty="0" smtClean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  <a:p>
            <a:pPr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Personality                        • Role </a:t>
            </a:r>
            <a:r>
              <a:rPr lang="en-GB" sz="2400" dirty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model</a:t>
            </a:r>
          </a:p>
          <a:p>
            <a:pPr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Behaviour/attitude             • Right </a:t>
            </a:r>
            <a:r>
              <a:rPr lang="en-GB" sz="2400" dirty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qualifications</a:t>
            </a:r>
            <a:endParaRPr lang="en-GB" sz="2400" dirty="0" smtClean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  <a:p>
            <a:pPr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Good personal technique  • Punctuality</a:t>
            </a:r>
            <a:endParaRPr lang="en-GB" sz="24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Good listener                     • Motivating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Appearance</a:t>
            </a:r>
            <a:endParaRPr lang="en-GB" sz="24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9864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3528" y="1196752"/>
            <a:ext cx="8229600" cy="8509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Task</a:t>
            </a:r>
            <a:endParaRPr lang="en-GB" sz="32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72816"/>
            <a:ext cx="8229600" cy="42052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Observe a practical tutor-led session or </a:t>
            </a: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YMCA Awards DVD </a:t>
            </a: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and complete worksheet “Skills and Qualities of a Fitness Instructor” during or afterwards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2400" dirty="0" smtClean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Hand in to tutor for marking</a:t>
            </a:r>
            <a:endParaRPr lang="en-GB" sz="24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910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772815"/>
            <a:ext cx="8280920" cy="1440161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latin typeface="Avenir LT Std 65 Medium" pitchFamily="34" charset="0"/>
              </a:rPr>
              <a:t>YMCA Awards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82452" y="3789040"/>
            <a:ext cx="7232848" cy="1993776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altLang="en-US" sz="3200" dirty="0" smtClean="0">
                <a:solidFill>
                  <a:schemeClr val="bg1"/>
                </a:solidFill>
                <a:latin typeface="+mj-lt"/>
                <a:cs typeface="Arial" charset="0"/>
              </a:rPr>
              <a:t>Level 1Mandatory Unit 2</a:t>
            </a:r>
          </a:p>
        </p:txBody>
      </p:sp>
      <p:sp>
        <p:nvSpPr>
          <p:cNvPr id="4" name="Title 5"/>
          <p:cNvSpPr txBox="1">
            <a:spLocks/>
          </p:cNvSpPr>
          <p:nvPr/>
        </p:nvSpPr>
        <p:spPr>
          <a:xfrm>
            <a:off x="539552" y="2636912"/>
            <a:ext cx="7918648" cy="14401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GB" altLang="en-US" sz="3200" dirty="0" smtClean="0">
                <a:latin typeface="+mj-lt"/>
                <a:cs typeface="Arial" charset="0"/>
              </a:rPr>
              <a:t>Participate in Physical Activity in the Fitness Environment</a:t>
            </a:r>
          </a:p>
        </p:txBody>
      </p:sp>
    </p:spTree>
    <p:extLst>
      <p:ext uri="{BB962C8B-B14F-4D97-AF65-F5344CB8AC3E}">
        <p14:creationId xmlns:p14="http://schemas.microsoft.com/office/powerpoint/2010/main" val="301261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3528" y="1196752"/>
            <a:ext cx="8229600" cy="8509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Task</a:t>
            </a:r>
            <a:endParaRPr lang="en-GB" sz="32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424936" cy="4536504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Research and explore different kinds of formal, structured exercise or fitness activities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Participate in some of these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Feedback to the group about the different structures of these workouts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Complete Peer Observation Checklist</a:t>
            </a:r>
            <a:endParaRPr lang="en-GB" sz="24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2661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1520" y="1196752"/>
            <a:ext cx="8229600" cy="8509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Task</a:t>
            </a:r>
            <a:endParaRPr lang="en-GB" sz="32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16832"/>
            <a:ext cx="8507288" cy="331236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Choose a new component, or revise a previously planned component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Practise to improve personal technique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Perform in groups for feedback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Tutor will complete “Final Observation Checklist” when appropriate</a:t>
            </a:r>
            <a:endParaRPr lang="en-GB" sz="24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0066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9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Learning outcomes</a:t>
            </a:r>
            <a:endParaRPr lang="en-GB" sz="32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2052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By the end of the unit the learner will know: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2400" dirty="0" smtClean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The structure of a health related exercise session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The importance of safe and effective exercise technique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The skills and qualities of a fitness instructor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800" dirty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89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052736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How this unit is assessed</a:t>
            </a:r>
            <a:endParaRPr lang="en-GB" sz="32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1069"/>
            <a:ext cx="8435280" cy="5068291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To complete this unit successfully, the learner must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complete the following: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2400" dirty="0" smtClean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Observe a live practical session or the </a:t>
            </a: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YMCA Awards DVD </a:t>
            </a: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and complete worksheet 1: “The Structure of a Formal Exercise Session”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Complete worksheet 2: “Recognising Correct Exercise Technique” (with session/DVD observation)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Complete worksheet 3: “Skills and Qualities of a Fitness Instructor (with session/DVD observation)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Complete checklist 1: Peer Observation Checklist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Tutor-completed checklist 2: Final Observation Checklist</a:t>
            </a:r>
            <a:endParaRPr lang="en-GB" sz="24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433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96752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Structure of an exercise session</a:t>
            </a:r>
            <a:endParaRPr lang="en-GB" sz="32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42052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8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What are the different parts of a workout?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2800" dirty="0" smtClean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A warm up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The main workout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A cool down</a:t>
            </a:r>
            <a:endParaRPr lang="en-GB" sz="28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049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Why  warm up?</a:t>
            </a:r>
            <a:endParaRPr lang="en-GB" sz="32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16832"/>
            <a:ext cx="8496944" cy="468052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To prepare the mind and body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Mobilise the joints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Raise the pulse rate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Warm the muscles enough to do prep stretches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Do some prep stretches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Rehearse relevant movements</a:t>
            </a:r>
            <a:endParaRPr lang="en-GB" sz="24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914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96752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The main workout</a:t>
            </a:r>
            <a:endParaRPr lang="en-GB" sz="32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44824"/>
            <a:ext cx="8568952" cy="482453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Be clear about aims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Appropriate duration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If a CV workout – build heart rate up to training zone (% of MHR) gradually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Cool down gradually to avoid blood pooling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If an MSE workout – plan a balanced programme</a:t>
            </a:r>
            <a:endParaRPr lang="en-GB" sz="24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267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96752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Cool down/flexibility</a:t>
            </a:r>
            <a:endParaRPr lang="en-GB" sz="32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2052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Include relevant exercises/stretches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Include maintenance and developmental stretches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Choose appropriate positions</a:t>
            </a:r>
            <a:endParaRPr lang="en-GB" sz="24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340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29600" cy="8509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Task</a:t>
            </a:r>
            <a:endParaRPr lang="en-GB" sz="32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72816"/>
            <a:ext cx="8507288" cy="466561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Participate in a practical workout and note the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following: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2400" dirty="0" smtClean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The content of each component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As you go, revise  bone and muscle names, joints worked, joints crossed when stretching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Afterwards review effectiveness against the aim of the workout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Complete worksheet “Structure of an Exercise Session” when appropriate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Hand in to tutor for marking</a:t>
            </a:r>
            <a:endParaRPr lang="en-GB" sz="2400" dirty="0">
              <a:solidFill>
                <a:schemeClr val="tx1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04856"/>
      </p:ext>
    </p:extLst>
  </p:cSld>
  <p:clrMapOvr>
    <a:masterClrMapping/>
  </p:clrMapOvr>
</p:sld>
</file>

<file path=ppt/theme/theme1.xml><?xml version="1.0" encoding="utf-8"?>
<a:theme xmlns:a="http://schemas.openxmlformats.org/drawingml/2006/main" name="End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Inner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4" id="{E2150119-4C85-4496-B633-D17F659B5895}" vid="{D068DE8F-3E33-4DBB-B0E1-DB27B0E22667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tro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nner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988B2962-37E5-4547-84D7-9A6B0B6D9ABC}" vid="{E0B2B716-A3CD-40ED-B1A1-7A4017E4AF12}"/>
    </a:ext>
  </a:extLst>
</a:theme>
</file>

<file path=ppt/theme/theme5.xml><?xml version="1.0" encoding="utf-8"?>
<a:theme xmlns:a="http://schemas.openxmlformats.org/drawingml/2006/main" name="1_Intro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Inner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ymca PP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mca PP TEMPLATE" id="{B3BF06C1-B6DB-40A6-9724-BC36714F3926}" vid="{A73F20F2-7C7A-4C6D-9B12-12FE8F402EBB}"/>
    </a:ext>
  </a:extLst>
</a:theme>
</file>

<file path=ppt/theme/theme8.xml><?xml version="1.0" encoding="utf-8"?>
<a:theme xmlns:a="http://schemas.openxmlformats.org/drawingml/2006/main" name="1_End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4" id="{E2150119-4C85-4496-B633-D17F659B5895}" vid="{32D24A58-0AD0-48EF-897F-2895FF1B6F62}"/>
    </a:ext>
  </a:extLst>
</a:theme>
</file>

<file path=ppt/theme/theme9.xml><?xml version="1.0" encoding="utf-8"?>
<a:theme xmlns:a="http://schemas.openxmlformats.org/drawingml/2006/main" name="2_Intro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4" id="{E2150119-4C85-4496-B633-D17F659B5895}" vid="{B335065C-A891-4484-8C1E-4A63A0D78DF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655</Words>
  <Application>Microsoft Office PowerPoint</Application>
  <PresentationFormat>On-screen Show (4:3)</PresentationFormat>
  <Paragraphs>120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Arial</vt:lpstr>
      <vt:lpstr>Avenir LT Std 65 Medium</vt:lpstr>
      <vt:lpstr>Calibri</vt:lpstr>
      <vt:lpstr>End slide</vt:lpstr>
      <vt:lpstr>Intro Slide</vt:lpstr>
      <vt:lpstr>Inner slide</vt:lpstr>
      <vt:lpstr>Theme1</vt:lpstr>
      <vt:lpstr>1_Intro Slide</vt:lpstr>
      <vt:lpstr>1_Inner slide</vt:lpstr>
      <vt:lpstr>ymca PP TEMPLATE</vt:lpstr>
      <vt:lpstr>1_End slide</vt:lpstr>
      <vt:lpstr>2_Intro Slide</vt:lpstr>
      <vt:lpstr>2_Inner slide</vt:lpstr>
      <vt:lpstr>PowerPoint Presentation</vt:lpstr>
      <vt:lpstr>YMCA Awards</vt:lpstr>
      <vt:lpstr>Learning outcomes</vt:lpstr>
      <vt:lpstr>How this unit is assessed</vt:lpstr>
      <vt:lpstr>Structure of an exercise session</vt:lpstr>
      <vt:lpstr>Why  warm up?</vt:lpstr>
      <vt:lpstr>The main workout</vt:lpstr>
      <vt:lpstr>Cool down/flexibility</vt:lpstr>
      <vt:lpstr>Task</vt:lpstr>
      <vt:lpstr>Task</vt:lpstr>
      <vt:lpstr>Task</vt:lpstr>
      <vt:lpstr>Personal exercise technique</vt:lpstr>
      <vt:lpstr>Exercise technique</vt:lpstr>
      <vt:lpstr>Giving feedback</vt:lpstr>
      <vt:lpstr>Task</vt:lpstr>
      <vt:lpstr>Task</vt:lpstr>
      <vt:lpstr>Correcting technique</vt:lpstr>
      <vt:lpstr>Skills and qualities of an instructor</vt:lpstr>
      <vt:lpstr>Task</vt:lpstr>
      <vt:lpstr>Task</vt:lpstr>
      <vt:lpstr>Task</vt:lpstr>
      <vt:lpstr>PowerPoint Presentation</vt:lpstr>
    </vt:vector>
  </TitlesOfParts>
  <Company>Central YMCA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Richardson</dc:creator>
  <cp:lastModifiedBy>Adam Williams</cp:lastModifiedBy>
  <cp:revision>16</cp:revision>
  <dcterms:created xsi:type="dcterms:W3CDTF">2012-10-03T08:43:26Z</dcterms:created>
  <dcterms:modified xsi:type="dcterms:W3CDTF">2015-05-15T13:32:03Z</dcterms:modified>
</cp:coreProperties>
</file>