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60" r:id="rId2"/>
    <p:sldMasterId id="2147483672" r:id="rId3"/>
    <p:sldMasterId id="2147483687" r:id="rId4"/>
    <p:sldMasterId id="2147483691" r:id="rId5"/>
    <p:sldMasterId id="2147483695" r:id="rId6"/>
    <p:sldMasterId id="2147483698" r:id="rId7"/>
    <p:sldMasterId id="2147483701" r:id="rId8"/>
    <p:sldMasterId id="2147483704" r:id="rId9"/>
    <p:sldMasterId id="2147483708" r:id="rId10"/>
  </p:sldMasterIdLst>
  <p:notesMasterIdLst>
    <p:notesMasterId r:id="rId48"/>
  </p:notesMasterIdLst>
  <p:handoutMasterIdLst>
    <p:handoutMasterId r:id="rId49"/>
  </p:handoutMasterIdLst>
  <p:sldIdLst>
    <p:sldId id="256" r:id="rId11"/>
    <p:sldId id="257" r:id="rId12"/>
    <p:sldId id="272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11" r:id="rId31"/>
    <p:sldId id="312" r:id="rId32"/>
    <p:sldId id="315" r:id="rId33"/>
    <p:sldId id="316" r:id="rId34"/>
    <p:sldId id="317" r:id="rId35"/>
    <p:sldId id="321" r:id="rId36"/>
    <p:sldId id="322" r:id="rId37"/>
    <p:sldId id="325" r:id="rId38"/>
    <p:sldId id="326" r:id="rId39"/>
    <p:sldId id="327" r:id="rId40"/>
    <p:sldId id="328" r:id="rId41"/>
    <p:sldId id="329" r:id="rId42"/>
    <p:sldId id="333" r:id="rId43"/>
    <p:sldId id="334" r:id="rId44"/>
    <p:sldId id="335" r:id="rId45"/>
    <p:sldId id="336" r:id="rId46"/>
    <p:sldId id="26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4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FA2B-47B7-4A03-837C-9172C916D433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B5E45-8239-4E36-87B4-4D738271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1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D2994-5592-4641-8323-8EF46322A27A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123A4-FE55-42C7-950F-4EA79295E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2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8886F4-8408-4D6E-B5C0-2E65CDCA2E5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3456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45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88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44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79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37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83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937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13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46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58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08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72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6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68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46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12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23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7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8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57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1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95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39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6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1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1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1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3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 baseline="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2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Physical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952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Cardiovascular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Muscular strength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Muscular endurance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Flexibility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Motor skills/fitness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1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Physical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32048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Cardiovascular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Muscular strength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Muscular endurance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Flexibility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Motor skills/fitness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1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Definitions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Cardiovascular: the ability of the heart, lungs and circulatory system to collect, transport and utilise oxygen in the production of energy; and the elimination of waste products from the body’s systems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Muscular strength: the ability of a muscle or muscle group to exert a maximum force against resistance in one contraction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Definitions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205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Muscular Endurance: the ability of a muscle or muscle group to contract repeatedly over a long period of time without fatigue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Flexibility: The range of movement about a joint or series of joints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Motor skills/fitness: Agility, coordination, speed, power, reaction time, balance and kinaesthetic (body in space) awareness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8447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Benefits of physical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7"/>
            <a:ext cx="8435280" cy="374441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Decreased risk of diseases linked to prolonged inactivity (coronary heart disease, obesity – type II diabetes)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Control body weight (fat)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Normalise high blood pressure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Improved sleep pattern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Decrease in levels of stress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Improved self esteem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Improved social skills (increase in self confidence)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23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Current guidelines for cardiovascular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Frequency: 3 -5 x week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Intensity: 64 – 94% of maximum heart rate, depending on individual fitness and goals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Time: 20 – 60 minutes continuous exercise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Type: any rhythmical exercise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>
              <a:cs typeface="Arial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(source: ACSM (7</a:t>
            </a:r>
            <a:r>
              <a:rPr lang="en-GB" sz="2400" baseline="30000" dirty="0" smtClean="0">
                <a:cs typeface="Arial" pitchFamily="34" charset="0"/>
              </a:rPr>
              <a:t>th</a:t>
            </a:r>
            <a:r>
              <a:rPr lang="en-GB" sz="2400" dirty="0" smtClean="0">
                <a:cs typeface="Arial" pitchFamily="34" charset="0"/>
              </a:rPr>
              <a:t> edition) 2006)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477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Current guidelines for muscular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4205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Training principles for muscular fitness (FITTA):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Frequency: 2 -3 x week (non-consecutive days)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Intensity: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Reps/sets	        1 set of 8 – 12 repetitions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Resistance	        75%  of 1 RM (repetition maximum)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Target areas	        8 – 10 areas (large muscle groups)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Rate		        slow to moderate speed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Range of motion	        isotonic (full range of movement)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Rest		        relative to training system and resistance use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18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Time: approximately 20 minutes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Type: any activity involving a moving resistance </a:t>
            </a:r>
          </a:p>
          <a:p>
            <a:pPr lvl="1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                      (including body weight, gravity, free weights, fixed machines etc)</a:t>
            </a:r>
          </a:p>
          <a:p>
            <a:pPr lvl="1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		(source: ACSM (7</a:t>
            </a:r>
            <a:r>
              <a:rPr lang="en-GB" sz="1800" baseline="300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edition) 2006)</a:t>
            </a:r>
          </a:p>
        </p:txBody>
      </p:sp>
    </p:spTree>
    <p:extLst>
      <p:ext uri="{BB962C8B-B14F-4D97-AF65-F5344CB8AC3E}">
        <p14:creationId xmlns:p14="http://schemas.microsoft.com/office/powerpoint/2010/main" val="102647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922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 balanced diet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major food groups: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Carbohydrate (including fibre)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Protein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Fats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Vitamins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Minerals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Water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23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Task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Give examples for each group of nutrients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Complete (discuss or write down) a 24 hour recall of all the food and drink consumed in the last day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Discuss the results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2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Factors affecting eating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Budget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Time to shop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Time to eat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Availability of healthy choices when hungry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Knowing what is healthy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(Start your 7 Day Diary)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5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72815"/>
            <a:ext cx="8280920" cy="1440161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venir LT Std 65 Medium" pitchFamily="34" charset="0"/>
              </a:rPr>
              <a:t>YMCA Awards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4213" y="3429000"/>
            <a:ext cx="7775575" cy="1752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Level 1 Mandatory Unit 3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(for Award in Lifestyle Management)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827584" y="2420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Lifestyle Management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26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63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Behaviour and relationships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52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many relationships do you have at any one time?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Self                                    • Friends</a:t>
            </a:r>
          </a:p>
          <a:p>
            <a:pPr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partner (if applicable)        • Colleagues</a:t>
            </a:r>
          </a:p>
          <a:p>
            <a:pPr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immediate family               • Tutors etc.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wider family                       • Wider society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17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63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Behaviour and relationships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Q:	What is a relationship?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A:	The way we relate to a particular person or group of people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Personal and society attitudes to different kinds of relationships 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(for example gay/lesbian, big age gaps, heterosexual, mixed race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etc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)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86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8493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Factors affecting our relationships</a:t>
            </a:r>
            <a:b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</a:b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(all, not just “partners”)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7433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we feel about ourselves (self esteem)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Levels of trust and respect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we are treated (bullying, prejudice)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Past experience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does this make you feel?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Depressed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Don’t eat properly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Don’t sleep properly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Don’t want to socialise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64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Task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Choose an emotion </a:t>
            </a:r>
            <a:b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</a:b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(e.g. anger, sadness, envy)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Try and think of how you behave when feeling that emotion and what can cause 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Feedback to whole group and look for ideas of how to manage these feelings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20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Role models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600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What is a role model?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Who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are your role models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Why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Is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it realistic to try and live like your role model?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What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happens if it doesn’t work?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20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Stress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Signs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Symptoms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Causes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Discuss what these might be …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11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Stress</a:t>
            </a:r>
            <a:b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</a:b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5965"/>
            <a:ext cx="8435280" cy="511291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Diseases linked to stress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Coronary Heart Disease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High blood pressure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IBS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Insomnia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Long term depression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Eczema/psoriasis/acne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65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Stress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462" y="1772816"/>
            <a:ext cx="8867328" cy="4205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Managing stress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Decrease stimulants (caffeine, alcohol, sugar etc.)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Improve diet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Sleep patterns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Relaxation techniques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Ask for help (know where to look)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94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Communication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965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many communication methods do you use?: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Text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Email/MSN/Skype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Facebook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Twitter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Phone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Face to face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Letter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4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Communication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1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Why communicate?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To get ideas across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To tell others how we feel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Make arrangements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Answer questions 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4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Learning outcomes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844824"/>
            <a:ext cx="8280920" cy="45365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By the end of this unit the learner will: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Know  about health, wellbeing and  lifestyle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Know the components and benefits of physical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Understand different behaviour and relationships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Recognise different styles of communication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Understand the impact choices have on lifestyle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Reflect on their own lifestyle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Getting messages across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05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Corporate/company methods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Advertising: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TV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Magazines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Posters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Product placement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Sponsorship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What works – and why?</a:t>
            </a:r>
          </a:p>
        </p:txBody>
      </p:sp>
    </p:spTree>
    <p:extLst>
      <p:ext uri="{BB962C8B-B14F-4D97-AF65-F5344CB8AC3E}">
        <p14:creationId xmlns:p14="http://schemas.microsoft.com/office/powerpoint/2010/main" val="2128982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Communication styles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46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Getting your message across: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Passive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Aggressive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Manipulative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Assertive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Think of examples …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85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to communicate effectively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5"/>
            <a:ext cx="8291264" cy="28803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Use of body language (non verbal communication)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Tone of voice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Volume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Being assertive (not aggressive)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Email/text etiquette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Manage your feelings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11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Making choices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380606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We make choices every day: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what to eat?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what to wear?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shall I go out?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who should I go out with?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should I drink?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should I do that?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34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impact of our choices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46449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Different decisions have different levels of impact on our lives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Poor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choices can lead to long-term effects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Alcohol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, taking drugs, smoking, unsafe sex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Discuss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what can happen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2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Poor choices – possible results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05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Financial problems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Various illnesses, diseases, even death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Criminal conviction leading to: poor employment prospects, family breakdown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Peer pressure, bullying, violence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Victim of crime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Sexually transmitted diseases, unwanted pregnancies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33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809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Project assignment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752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In assigned groups choose a topic of interest that has been covered in this unit (in agreement with your tutor)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2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Discuss the following: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key message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why it is needed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who it is aimed at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it is to be delivered (presentation, creativity)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where to get accurate and up to date information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resources and help required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assign roles and responsibilities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timeframe for completion and delivery</a:t>
            </a:r>
            <a:endParaRPr lang="en-GB" sz="2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88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Assessment of this unit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35280" cy="424847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To complete this unit successfully the learner must: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Complete a 7 day diary as described in the syllabus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Complete a project assignment as described in the syllabus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(both are marked as complete internally by the tutor)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What does fitness mean?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064896" cy="316835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Some suggestions: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Feeling healthy, well, fit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Full of energy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Happy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Strong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Slim/in shape</a:t>
            </a:r>
          </a:p>
        </p:txBody>
      </p:sp>
    </p:spTree>
    <p:extLst>
      <p:ext uri="{BB962C8B-B14F-4D97-AF65-F5344CB8AC3E}">
        <p14:creationId xmlns:p14="http://schemas.microsoft.com/office/powerpoint/2010/main" val="71256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Total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9"/>
            <a:ext cx="8291264" cy="424847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What does it mean?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Emotional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Mental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Social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Spiritual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Medical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Nutritional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Physical fitness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7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Definitions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29061"/>
            <a:ext cx="8291264" cy="532893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Emotional fitness: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Awareness of, and ability to manage and express emotions assertively, and with respect to self and others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Mental fitness: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Awareness of thinking patterns and ability to manage thinking to make positive decisions and life choices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Social fitness: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Ability to create and maintain healthy relationships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Medical fitness: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Being free from disease and illness, and making lifestyle choices that maintain medical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6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52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Nutritional fitness: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Eating a variety of foods from major food groups and maintaining a calorie intake appropriate for needs and demands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Physical fitness: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Maintaining an active lifestyle tat contributes to maintaining levels of cardiovascular and muscular fitness and flexibility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376" y="836712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Arial" pitchFamily="34" charset="0"/>
              </a:rPr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428678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920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Lifestyle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96944" cy="41044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Q:	What is a lifestyle?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A:	How we choose to live our daily lives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Q:	What factors affect our lifestyle (short and long term)?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A:	Smoking, alcohol, drugs, activity levels, excess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sugar intake, caffeine, dehydration,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lack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of fruit and vegetables, eating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disorders, sleep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, social factors (age, gender, ethnicity,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education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and social class)</a:t>
            </a:r>
          </a:p>
          <a:p>
            <a:pPr>
              <a:buNone/>
              <a:defRPr/>
            </a:pPr>
            <a:endParaRPr lang="en-GB" sz="28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84297"/>
      </p:ext>
    </p:extLst>
  </p:cSld>
  <p:clrMapOvr>
    <a:masterClrMapping/>
  </p:clrMapOvr>
</p:sld>
</file>

<file path=ppt/theme/theme1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D068DE8F-3E33-4DBB-B0E1-DB27B0E22667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88B2962-37E5-4547-84D7-9A6B0B6D9ABC}" vid="{E0B2B716-A3CD-40ED-B1A1-7A4017E4AF12}"/>
    </a:ext>
  </a:extLst>
</a:theme>
</file>

<file path=ppt/theme/theme5.xml><?xml version="1.0" encoding="utf-8"?>
<a:theme xmlns:a="http://schemas.openxmlformats.org/drawingml/2006/main" name="1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ymca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ca PP TEMPLATE" id="{B3BF06C1-B6DB-40A6-9724-BC36714F3926}" vid="{A73F20F2-7C7A-4C6D-9B12-12FE8F402EBB}"/>
    </a:ext>
  </a:extLst>
</a:theme>
</file>

<file path=ppt/theme/theme8.xml><?xml version="1.0" encoding="utf-8"?>
<a:theme xmlns:a="http://schemas.openxmlformats.org/drawingml/2006/main" name="1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32D24A58-0AD0-48EF-897F-2895FF1B6F62}"/>
    </a:ext>
  </a:extLst>
</a:theme>
</file>

<file path=ppt/theme/theme9.xml><?xml version="1.0" encoding="utf-8"?>
<a:theme xmlns:a="http://schemas.openxmlformats.org/drawingml/2006/main" name="2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B335065C-A891-4484-8C1E-4A63A0D78D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930</Words>
  <Application>Microsoft Office PowerPoint</Application>
  <PresentationFormat>On-screen Show (4:3)</PresentationFormat>
  <Paragraphs>257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Avenir LT Std 65 Medium</vt:lpstr>
      <vt:lpstr>Calibri</vt:lpstr>
      <vt:lpstr>End slide</vt:lpstr>
      <vt:lpstr>Intro Slide</vt:lpstr>
      <vt:lpstr>Inner slide</vt:lpstr>
      <vt:lpstr>Theme1</vt:lpstr>
      <vt:lpstr>1_Intro Slide</vt:lpstr>
      <vt:lpstr>1_Inner slide</vt:lpstr>
      <vt:lpstr>ymca PP TEMPLATE</vt:lpstr>
      <vt:lpstr>1_End slide</vt:lpstr>
      <vt:lpstr>2_Intro Slide</vt:lpstr>
      <vt:lpstr>2_Inner slide</vt:lpstr>
      <vt:lpstr>PowerPoint Presentation</vt:lpstr>
      <vt:lpstr>YMCA Awards</vt:lpstr>
      <vt:lpstr>Learning outcomes</vt:lpstr>
      <vt:lpstr>Assessment of this unit</vt:lpstr>
      <vt:lpstr>What does fitness mean?</vt:lpstr>
      <vt:lpstr>Total fitness</vt:lpstr>
      <vt:lpstr>Definitions</vt:lpstr>
      <vt:lpstr>PowerPoint Presentation</vt:lpstr>
      <vt:lpstr>Lifestyle</vt:lpstr>
      <vt:lpstr>Physical fitness</vt:lpstr>
      <vt:lpstr>Physical fitness</vt:lpstr>
      <vt:lpstr>Definitions</vt:lpstr>
      <vt:lpstr>Definitions</vt:lpstr>
      <vt:lpstr>Benefits of physical fitness</vt:lpstr>
      <vt:lpstr>Current guidelines for cardiovascular fitness</vt:lpstr>
      <vt:lpstr>Current guidelines for muscular fitness</vt:lpstr>
      <vt:lpstr>A balanced diet</vt:lpstr>
      <vt:lpstr>Task</vt:lpstr>
      <vt:lpstr>Factors affecting eating</vt:lpstr>
      <vt:lpstr>Behaviour and relationships</vt:lpstr>
      <vt:lpstr>Behaviour and relationships</vt:lpstr>
      <vt:lpstr>Factors affecting our relationships (all, not just “partners”)</vt:lpstr>
      <vt:lpstr>Task</vt:lpstr>
      <vt:lpstr>Role models</vt:lpstr>
      <vt:lpstr>Stress</vt:lpstr>
      <vt:lpstr>Stress </vt:lpstr>
      <vt:lpstr>Stress</vt:lpstr>
      <vt:lpstr>Communication</vt:lpstr>
      <vt:lpstr>Communication</vt:lpstr>
      <vt:lpstr>Getting messages across</vt:lpstr>
      <vt:lpstr>Communication styles</vt:lpstr>
      <vt:lpstr>How to communicate effectively</vt:lpstr>
      <vt:lpstr>Making choices</vt:lpstr>
      <vt:lpstr>The impact of our choices</vt:lpstr>
      <vt:lpstr>Poor choices – possible results</vt:lpstr>
      <vt:lpstr>Project assignment</vt:lpstr>
      <vt:lpstr>PowerPoint Presentation</vt:lpstr>
    </vt:vector>
  </TitlesOfParts>
  <Company>Central YMCA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Richardson</dc:creator>
  <cp:lastModifiedBy>Adam Williams</cp:lastModifiedBy>
  <cp:revision>23</cp:revision>
  <dcterms:created xsi:type="dcterms:W3CDTF">2012-10-03T08:43:26Z</dcterms:created>
  <dcterms:modified xsi:type="dcterms:W3CDTF">2015-05-15T13:33:34Z</dcterms:modified>
</cp:coreProperties>
</file>