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9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60" r:id="rId2"/>
    <p:sldMasterId id="2147483672" r:id="rId3"/>
    <p:sldMasterId id="2147483687" r:id="rId4"/>
    <p:sldMasterId id="2147483692" r:id="rId5"/>
    <p:sldMasterId id="2147483696" r:id="rId6"/>
    <p:sldMasterId id="2147483699" r:id="rId7"/>
    <p:sldMasterId id="2147483702" r:id="rId8"/>
    <p:sldMasterId id="2147483705" r:id="rId9"/>
    <p:sldMasterId id="2147483709" r:id="rId10"/>
  </p:sldMasterIdLst>
  <p:handoutMasterIdLst>
    <p:handoutMasterId r:id="rId28"/>
  </p:handoutMasterIdLst>
  <p:sldIdLst>
    <p:sldId id="256" r:id="rId11"/>
    <p:sldId id="257" r:id="rId12"/>
    <p:sldId id="271" r:id="rId13"/>
    <p:sldId id="298" r:id="rId14"/>
    <p:sldId id="279" r:id="rId15"/>
    <p:sldId id="280" r:id="rId16"/>
    <p:sldId id="281" r:id="rId17"/>
    <p:sldId id="282" r:id="rId18"/>
    <p:sldId id="283" r:id="rId19"/>
    <p:sldId id="286" r:id="rId20"/>
    <p:sldId id="287" r:id="rId21"/>
    <p:sldId id="290" r:id="rId22"/>
    <p:sldId id="291" r:id="rId23"/>
    <p:sldId id="294" r:id="rId24"/>
    <p:sldId id="295" r:id="rId25"/>
    <p:sldId id="297" r:id="rId26"/>
    <p:sldId id="26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5" autoAdjust="0"/>
  </p:normalViewPr>
  <p:slideViewPr>
    <p:cSldViewPr>
      <p:cViewPr varScale="1">
        <p:scale>
          <a:sx n="106" d="100"/>
          <a:sy n="106" d="100"/>
        </p:scale>
        <p:origin x="118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342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FA2B-47B7-4A03-837C-9172C916D433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B5E45-8239-4E36-87B4-4D738271A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410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7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07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EE5C4-84B4-401D-B40B-CFCBD103302C}" type="datetimeFigureOut">
              <a:rPr lang="en-US"/>
              <a:pPr>
                <a:defRPr/>
              </a:pPr>
              <a:t>5/15/2015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F895-07F2-4716-A901-4BC000A681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899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772815"/>
            <a:ext cx="7918648" cy="1440161"/>
          </a:xfrm>
          <a:prstGeom prst="rect">
            <a:avLst/>
          </a:prstGeo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Intro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645024"/>
            <a:ext cx="7232848" cy="1993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Subheader</a:t>
            </a:r>
            <a:r>
              <a:rPr lang="en-US" dirty="0" smtClean="0"/>
              <a:t> – move to suit length of intro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954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150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240360" cy="22322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3928" y="1844824"/>
            <a:ext cx="4694312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337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895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17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EE5C4-84B4-401D-B40B-CFCBD103302C}" type="datetimeFigureOut">
              <a:rPr lang="en-US"/>
              <a:pPr>
                <a:defRPr/>
              </a:pPr>
              <a:t>5/15/2015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F895-07F2-4716-A901-4BC000A681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800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847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4" y="5949280"/>
            <a:ext cx="5328592" cy="67545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details end style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58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37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666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983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929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4" y="5949280"/>
            <a:ext cx="5328592" cy="67545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details end style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297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772815"/>
            <a:ext cx="7918648" cy="1440161"/>
          </a:xfrm>
          <a:prstGeom prst="rect">
            <a:avLst/>
          </a:prstGeo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Intro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645024"/>
            <a:ext cx="7232848" cy="1993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Subheader</a:t>
            </a:r>
            <a:r>
              <a:rPr lang="en-US" dirty="0" smtClean="0"/>
              <a:t> – move to suit length of intro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09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19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240360" cy="22322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3928" y="1844824"/>
            <a:ext cx="4694312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7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1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02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772815"/>
            <a:ext cx="7918648" cy="1440161"/>
          </a:xfr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Intro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645024"/>
            <a:ext cx="7232848" cy="199377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Subheader</a:t>
            </a:r>
            <a:r>
              <a:rPr lang="en-US" dirty="0" smtClean="0"/>
              <a:t> – move to suit length of intro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BBD4-4BE8-4E28-B92B-60C7AE27815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0EF1-890B-4AF0-91B2-4B14D5602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473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BBD4-4BE8-4E28-B92B-60C7AE27815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0EF1-890B-4AF0-91B2-4B14D5602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22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240360" cy="2232248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3928" y="1844824"/>
            <a:ext cx="4694312" cy="4392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58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570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911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EE5C4-84B4-401D-B40B-CFCBD103302C}" type="datetimeFigureOut">
              <a:rPr lang="en-US"/>
              <a:pPr>
                <a:defRPr/>
              </a:pPr>
              <a:t>5/15/2015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F895-07F2-4716-A901-4BC000A681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07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249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3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6" y="500915"/>
            <a:ext cx="864096" cy="41735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rgbClr val="0072BC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rgbClr val="0072BC"/>
              </a:solidFill>
              <a:latin typeface="Avenir LT Std 65 Medium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1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EBBD4-4BE8-4E28-B92B-60C7AE27815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A0EF1-890B-4AF0-91B2-4B14D560241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9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7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  <p:sldLayoutId id="214748368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79712" y="5805264"/>
            <a:ext cx="5164807" cy="0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6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>
          <a:solidFill>
            <a:srgbClr val="0072BC"/>
          </a:solidFill>
          <a:latin typeface="Avenir LT Std 65 Medium" panose="020B06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chemeClr val="bg1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chemeClr val="bg1"/>
              </a:solidFill>
              <a:latin typeface="Avenir LT Std 65 Medium" panose="020B06030202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0225"/>
            <a:ext cx="864097" cy="4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2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6" y="500915"/>
            <a:ext cx="864096" cy="41735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rgbClr val="0072BC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rgbClr val="0072BC"/>
              </a:solidFill>
              <a:latin typeface="Avenir LT Std 65 Medium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6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12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649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 baseline="0">
          <a:solidFill>
            <a:srgbClr val="0072BC"/>
          </a:solidFill>
          <a:latin typeface="Avenir LT Std 65 Medium" panose="020B06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79712" y="5805264"/>
            <a:ext cx="5164807" cy="0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64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1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>
          <a:solidFill>
            <a:srgbClr val="0072BC"/>
          </a:solidFill>
          <a:latin typeface="Avenir LT Std 65 Medium" panose="020B06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chemeClr val="bg1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chemeClr val="bg1"/>
              </a:solidFill>
              <a:latin typeface="Avenir LT Std 65 Medium" panose="020B06030202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0225"/>
            <a:ext cx="864097" cy="4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1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4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cs typeface="Arial" charset="0"/>
              </a:rPr>
              <a:t>Function of carbohydrate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1152525"/>
          </a:xfrm>
        </p:spPr>
        <p:txBody>
          <a:bodyPr/>
          <a:lstStyle/>
          <a:p>
            <a:pPr eaLnBrk="1" hangingPunct="1"/>
            <a:r>
              <a:rPr lang="en-GB" altLang="en-US" sz="2400" dirty="0" smtClean="0">
                <a:cs typeface="Arial" charset="0"/>
              </a:rPr>
              <a:t>Carbohydrate is the body’s preferred energy </a:t>
            </a:r>
            <a:r>
              <a:rPr lang="en-GB" altLang="en-US" sz="2400" dirty="0" smtClean="0">
                <a:cs typeface="Arial" charset="0"/>
              </a:rPr>
              <a:t>source</a:t>
            </a:r>
            <a:endParaRPr lang="en-GB" altLang="en-US" sz="24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8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cs typeface="Arial" charset="0"/>
              </a:rPr>
              <a:t>Vitamins and minerals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748464" cy="45259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Vitamins and minerals are found in different foods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Fruit and vegetables provide a rich source of vitamins and minerals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Vitamins and mineral all have a different role in maintaining health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They do not provide energy but are essential to maintain health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Fat soluble vitamins can be stored in the body (ADE and K)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Water soluble vitamins cannot be stored (B and C)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504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cs typeface="Arial" charset="0"/>
              </a:rPr>
              <a:t>Water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 sz="2400" dirty="0" smtClean="0">
                <a:cs typeface="Arial" charset="0"/>
              </a:rPr>
              <a:t>Water does not provide energy but is essential to health</a:t>
            </a:r>
          </a:p>
          <a:p>
            <a:pPr eaLnBrk="1" hangingPunct="1"/>
            <a:r>
              <a:rPr lang="en-GB" altLang="en-US" sz="2400" dirty="0" smtClean="0">
                <a:cs typeface="Arial" charset="0"/>
              </a:rPr>
              <a:t>60-70% of the human body is water</a:t>
            </a:r>
          </a:p>
          <a:p>
            <a:pPr eaLnBrk="1" hangingPunct="1"/>
            <a:r>
              <a:rPr lang="en-GB" altLang="en-US" sz="2400" dirty="0" smtClean="0">
                <a:cs typeface="Arial" charset="0"/>
              </a:rPr>
              <a:t>Water can be provided by food and drinks in the diet</a:t>
            </a:r>
          </a:p>
          <a:p>
            <a:pPr eaLnBrk="1" hangingPunct="1"/>
            <a:endParaRPr lang="en-GB" altLang="en-US" sz="2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215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cs typeface="Arial" charset="0"/>
              </a:rPr>
              <a:t>Summary of role of nutrients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16" y="1772816"/>
            <a:ext cx="8676456" cy="4525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All nutrients have individual role in maintaining a healthy functioning body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Foods are broken down by digestion to their simplest form to release the essential nutrients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Nutrients provide the building blocks of all our cells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Nutrients produce chemicals which help control how our body functions and fight infection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Protein, fat, carbohydrate and alcohol provide energy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Alcohol is not considered an essential nutrient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Alcohol provides 7Kcals of energy per gram.</a:t>
            </a:r>
          </a:p>
        </p:txBody>
      </p:sp>
    </p:spTree>
    <p:extLst>
      <p:ext uri="{BB962C8B-B14F-4D97-AF65-F5344CB8AC3E}">
        <p14:creationId xmlns:p14="http://schemas.microsoft.com/office/powerpoint/2010/main" val="3445525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cs typeface="Arial" charset="0"/>
              </a:rPr>
              <a:t>Maintaining a healthy weight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3240087"/>
          </a:xfrm>
        </p:spPr>
        <p:txBody>
          <a:bodyPr/>
          <a:lstStyle/>
          <a:p>
            <a:pPr eaLnBrk="1" hangingPunct="1"/>
            <a:r>
              <a:rPr lang="en-GB" altLang="en-US" sz="2400" dirty="0" smtClean="0">
                <a:cs typeface="Arial" charset="0"/>
              </a:rPr>
              <a:t>A ‘healthy weight’ is different for everyone and not strictly a certain ‘size’</a:t>
            </a:r>
          </a:p>
          <a:p>
            <a:pPr eaLnBrk="1" hangingPunct="1"/>
            <a:r>
              <a:rPr lang="en-GB" altLang="en-US" sz="2400" dirty="0" smtClean="0">
                <a:cs typeface="Arial" charset="0"/>
              </a:rPr>
              <a:t>Excessive body fat can have a negative effect on one’s health</a:t>
            </a:r>
          </a:p>
          <a:p>
            <a:pPr eaLnBrk="1" hangingPunct="1"/>
            <a:r>
              <a:rPr lang="en-GB" altLang="en-US" sz="2400" dirty="0" smtClean="0">
                <a:cs typeface="Arial" charset="0"/>
              </a:rPr>
              <a:t>Low body fat can also have a negative effect on one’s health</a:t>
            </a:r>
          </a:p>
          <a:p>
            <a:pPr eaLnBrk="1" hangingPunct="1"/>
            <a:endParaRPr lang="en-GB" altLang="en-US" sz="2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61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cs typeface="Arial" charset="0"/>
              </a:rPr>
              <a:t>Energy balance equation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GB" altLang="en-US" sz="2400" dirty="0" smtClean="0">
                <a:cs typeface="Arial" charset="0"/>
              </a:rPr>
              <a:t>Energy in  &gt;  Energy out = ⁭ weight</a:t>
            </a:r>
          </a:p>
          <a:p>
            <a:pPr eaLnBrk="1" hangingPunct="1">
              <a:buFont typeface="Arial" charset="0"/>
              <a:buNone/>
            </a:pPr>
            <a:r>
              <a:rPr lang="en-GB" altLang="en-US" sz="2400" dirty="0" smtClean="0">
                <a:cs typeface="Arial" charset="0"/>
              </a:rPr>
              <a:t> </a:t>
            </a:r>
          </a:p>
          <a:p>
            <a:pPr eaLnBrk="1" hangingPunct="1">
              <a:buFont typeface="Arial" charset="0"/>
              <a:buNone/>
            </a:pPr>
            <a:r>
              <a:rPr lang="en-GB" altLang="en-US" sz="2400" dirty="0" smtClean="0">
                <a:cs typeface="Arial" charset="0"/>
              </a:rPr>
              <a:t>Energy in  &lt;	Energy out =↓weight</a:t>
            </a:r>
          </a:p>
          <a:p>
            <a:pPr eaLnBrk="1" hangingPunct="1">
              <a:buFont typeface="Arial" charset="0"/>
              <a:buNone/>
            </a:pPr>
            <a:r>
              <a:rPr lang="en-GB" altLang="en-US" sz="2400" dirty="0" smtClean="0">
                <a:cs typeface="Arial" charset="0"/>
              </a:rPr>
              <a:t> 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400" dirty="0" smtClean="0">
                <a:cs typeface="Arial" charset="0"/>
              </a:rPr>
              <a:t>Energy in  =	Energy out = weight maintenance</a:t>
            </a:r>
            <a:endParaRPr lang="en-GB" altLang="en-US" sz="2400" b="1" dirty="0" smtClean="0"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357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cs typeface="Arial" charset="0"/>
              </a:rPr>
              <a:t>Diet related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920" cy="388843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High blood pressure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Coronary Heart Disease (CHD)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Obesity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Diabetes</a:t>
            </a:r>
            <a:endParaRPr lang="en-GB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873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772815"/>
            <a:ext cx="8280920" cy="1440161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Avenir LT Std 65 Medium" pitchFamily="34" charset="0"/>
              </a:rPr>
              <a:t>YMCA Awards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75106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GB" altLang="en-US" sz="3200" dirty="0" smtClean="0">
                <a:latin typeface="+mj-lt"/>
                <a:cs typeface="Arial" charset="0"/>
              </a:rPr>
              <a:t>Importance of a Balanced Diet in Leading a Healthy Lifestyle</a:t>
            </a:r>
          </a:p>
        </p:txBody>
      </p:sp>
    </p:spTree>
    <p:extLst>
      <p:ext uri="{BB962C8B-B14F-4D97-AF65-F5344CB8AC3E}">
        <p14:creationId xmlns:p14="http://schemas.microsoft.com/office/powerpoint/2010/main" val="301261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42896" y="1772816"/>
            <a:ext cx="8229600" cy="452596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State that a balanced diet provides essential nutrients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Understand that foods contain a mixture of different nutrients in different proportions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Identify  the role of nutrients 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Understand a balanced diet is important to maintain a healthy weight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Understand that a balance diet can prevent or slow down the development of diet related conditions/diseases</a:t>
            </a:r>
          </a:p>
          <a:p>
            <a:pPr>
              <a:defRPr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3200" y="120131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charset="0"/>
              </a:rPr>
              <a:t>Session aims</a:t>
            </a:r>
          </a:p>
        </p:txBody>
      </p:sp>
    </p:spTree>
    <p:extLst>
      <p:ext uri="{BB962C8B-B14F-4D97-AF65-F5344CB8AC3E}">
        <p14:creationId xmlns:p14="http://schemas.microsoft.com/office/powerpoint/2010/main" val="403775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0936" y="11967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charset="0"/>
              </a:rPr>
              <a:t>Essential nutrients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30936" y="1768252"/>
            <a:ext cx="8229600" cy="452596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Fat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Protein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Carbohydrate (including fibre)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Vitamins and minerals 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Water</a:t>
            </a:r>
          </a:p>
          <a:p>
            <a:pPr>
              <a:defRPr/>
            </a:pPr>
            <a:endParaRPr lang="en-GB" sz="2400" dirty="0" smtClean="0"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GB" sz="2400" dirty="0" smtClean="0">
                <a:cs typeface="Arial" pitchFamily="34" charset="0"/>
              </a:rPr>
              <a:t>	Foods contain a mixture of different nutrients in different proportions.</a:t>
            </a:r>
            <a:endParaRPr lang="en-GB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935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cs typeface="Arial" charset="0"/>
              </a:rPr>
              <a:t>Fat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24847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altLang="en-US" sz="2400" dirty="0" smtClean="0">
                <a:cs typeface="Arial" charset="0"/>
              </a:rPr>
              <a:t>Animal fats – saturated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cs typeface="Arial" charset="0"/>
              </a:rPr>
              <a:t>Meat and meat products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cs typeface="Arial" charset="0"/>
              </a:rPr>
              <a:t>Butter and other dairy products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cs typeface="Arial" charset="0"/>
              </a:rPr>
              <a:t>Lard</a:t>
            </a:r>
          </a:p>
          <a:p>
            <a:pPr eaLnBrk="1" hangingPunct="1">
              <a:buFont typeface="Arial" charset="0"/>
              <a:buNone/>
            </a:pPr>
            <a:r>
              <a:rPr lang="en-GB" altLang="en-US" sz="2400" dirty="0" smtClean="0">
                <a:cs typeface="Arial" charset="0"/>
              </a:rPr>
              <a:t>Non animal fat – unsaturated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cs typeface="Arial" charset="0"/>
              </a:rPr>
              <a:t>Vegetable oils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cs typeface="Arial" charset="0"/>
              </a:rPr>
              <a:t>Nuts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cs typeface="Arial" charset="0"/>
              </a:rPr>
              <a:t>Seeds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cs typeface="Arial" charset="0"/>
              </a:rPr>
              <a:t>Fish</a:t>
            </a:r>
          </a:p>
          <a:p>
            <a:pPr eaLnBrk="1" hangingPunct="1">
              <a:buFont typeface="Arial" charset="0"/>
              <a:buNone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/>
            <a:endParaRPr lang="en-GB" altLang="en-US" sz="2800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063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cs typeface="Arial" charset="0"/>
              </a:rPr>
              <a:t>Function of fat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Provides Essential Fatty Acids (EFAs)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Provides insulation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Provides protection to internal organs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Source of energy – 1g of fat = 9Kcals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Production of hormones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Component of cell and nerve structure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Essential for uptake and storage of fat soluble vitamins (ADEK)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Contributes to the taste and texture of food.</a:t>
            </a:r>
            <a:endParaRPr lang="en-GB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9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cs typeface="Arial" charset="0"/>
              </a:rPr>
              <a:t>Protein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cs typeface="Arial" pitchFamily="34" charset="0"/>
              </a:rPr>
              <a:t>Animal protein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Meat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Fish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Poultry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Dairy products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cs typeface="Arial" pitchFamily="34" charset="0"/>
              </a:rPr>
              <a:t>Non animal protein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Pulses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Nuts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Grains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Soya products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5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96261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cs typeface="Arial" charset="0"/>
              </a:rPr>
              <a:t>Function of protein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305050"/>
          </a:xfrm>
        </p:spPr>
        <p:txBody>
          <a:bodyPr/>
          <a:lstStyle/>
          <a:p>
            <a:pPr eaLnBrk="1" hangingPunct="1"/>
            <a:r>
              <a:rPr lang="en-GB" altLang="en-US" sz="2400" dirty="0" smtClean="0">
                <a:cs typeface="Arial" charset="0"/>
              </a:rPr>
              <a:t>Building and repairing body tissue</a:t>
            </a:r>
          </a:p>
          <a:p>
            <a:pPr eaLnBrk="1" hangingPunct="1"/>
            <a:r>
              <a:rPr lang="en-GB" altLang="en-US" sz="2400" dirty="0" smtClean="0">
                <a:cs typeface="Arial" charset="0"/>
              </a:rPr>
              <a:t>Can be used as an energy source when carbohydrate in not available</a:t>
            </a:r>
          </a:p>
          <a:p>
            <a:pPr eaLnBrk="1" hangingPunct="1"/>
            <a:r>
              <a:rPr lang="en-GB" altLang="en-US" sz="2400" dirty="0" smtClean="0">
                <a:cs typeface="Arial" charset="0"/>
              </a:rPr>
              <a:t>1g protein = 4Kcals of energy</a:t>
            </a:r>
          </a:p>
        </p:txBody>
      </p:sp>
    </p:spTree>
    <p:extLst>
      <p:ext uri="{BB962C8B-B14F-4D97-AF65-F5344CB8AC3E}">
        <p14:creationId xmlns:p14="http://schemas.microsoft.com/office/powerpoint/2010/main" val="803359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cs typeface="Arial" charset="0"/>
              </a:rPr>
              <a:t>Carbohydrate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altLang="en-US" sz="2400" dirty="0" smtClean="0">
                <a:cs typeface="Arial" charset="0"/>
              </a:rPr>
              <a:t>Complex carbohydrate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cs typeface="Arial" charset="0"/>
              </a:rPr>
              <a:t>Bread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cs typeface="Arial" charset="0"/>
              </a:rPr>
              <a:t>Cereals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cs typeface="Arial" charset="0"/>
              </a:rPr>
              <a:t>Grains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cs typeface="Arial" charset="0"/>
              </a:rPr>
              <a:t>Starchy vegetables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cs typeface="Arial" charset="0"/>
              </a:rPr>
              <a:t>Rice</a:t>
            </a:r>
          </a:p>
          <a:p>
            <a:pPr eaLnBrk="1" hangingPunct="1">
              <a:buFont typeface="Arial" charset="0"/>
              <a:buNone/>
            </a:pPr>
            <a:r>
              <a:rPr lang="en-GB" altLang="en-US" sz="2400" dirty="0" smtClean="0">
                <a:cs typeface="Arial" charset="0"/>
              </a:rPr>
              <a:t>Simple carbohydrates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cs typeface="Arial" charset="0"/>
              </a:rPr>
              <a:t>Sugar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cs typeface="Arial" charset="0"/>
              </a:rPr>
              <a:t>Confectionary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cs typeface="Arial" charset="0"/>
              </a:rPr>
              <a:t>Juice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cs typeface="Arial" charset="0"/>
              </a:rPr>
              <a:t>Honey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cs typeface="Arial" charset="0"/>
              </a:rPr>
              <a:t>Jam</a:t>
            </a:r>
          </a:p>
          <a:p>
            <a:pPr eaLnBrk="1" hangingPunct="1">
              <a:buFont typeface="Arial" charset="0"/>
              <a:buNone/>
            </a:pPr>
            <a:r>
              <a:rPr lang="en-GB" altLang="en-US" sz="2400" dirty="0" smtClean="0">
                <a:cs typeface="Arial" charset="0"/>
              </a:rPr>
              <a:t>All carbohydrate provides 4Kcals of energy</a:t>
            </a:r>
          </a:p>
        </p:txBody>
      </p:sp>
    </p:spTree>
    <p:extLst>
      <p:ext uri="{BB962C8B-B14F-4D97-AF65-F5344CB8AC3E}">
        <p14:creationId xmlns:p14="http://schemas.microsoft.com/office/powerpoint/2010/main" val="1162906798"/>
      </p:ext>
    </p:extLst>
  </p:cSld>
  <p:clrMapOvr>
    <a:masterClrMapping/>
  </p:clrMapOvr>
</p:sld>
</file>

<file path=ppt/theme/theme1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In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" id="{E2150119-4C85-4496-B633-D17F659B5895}" vid="{D068DE8F-3E33-4DBB-B0E1-DB27B0E22667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88B2962-37E5-4547-84D7-9A6B0B6D9ABC}" vid="{E0B2B716-A3CD-40ED-B1A1-7A4017E4AF12}"/>
    </a:ext>
  </a:extLst>
</a:theme>
</file>

<file path=ppt/theme/theme5.xml><?xml version="1.0" encoding="utf-8"?>
<a:theme xmlns:a="http://schemas.openxmlformats.org/drawingml/2006/main" name="1_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In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ymca P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mca PP TEMPLATE" id="{B3BF06C1-B6DB-40A6-9724-BC36714F3926}" vid="{A73F20F2-7C7A-4C6D-9B12-12FE8F402EBB}"/>
    </a:ext>
  </a:extLst>
</a:theme>
</file>

<file path=ppt/theme/theme8.xml><?xml version="1.0" encoding="utf-8"?>
<a:theme xmlns:a="http://schemas.openxmlformats.org/drawingml/2006/main" name="1_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" id="{E2150119-4C85-4496-B633-D17F659B5895}" vid="{32D24A58-0AD0-48EF-897F-2895FF1B6F62}"/>
    </a:ext>
  </a:extLst>
</a:theme>
</file>

<file path=ppt/theme/theme9.xml><?xml version="1.0" encoding="utf-8"?>
<a:theme xmlns:a="http://schemas.openxmlformats.org/drawingml/2006/main" name="2_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" id="{E2150119-4C85-4496-B633-D17F659B5895}" vid="{B335065C-A891-4484-8C1E-4A63A0D78DF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479</Words>
  <Application>Microsoft Office PowerPoint</Application>
  <PresentationFormat>On-screen Show (4:3)</PresentationFormat>
  <Paragraphs>103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Avenir LT Std 65 Medium</vt:lpstr>
      <vt:lpstr>Calibri</vt:lpstr>
      <vt:lpstr>End slide</vt:lpstr>
      <vt:lpstr>Intro Slide</vt:lpstr>
      <vt:lpstr>Inner slide</vt:lpstr>
      <vt:lpstr>Theme1</vt:lpstr>
      <vt:lpstr>1_Intro Slide</vt:lpstr>
      <vt:lpstr>1_Inner slide</vt:lpstr>
      <vt:lpstr>ymca PP TEMPLATE</vt:lpstr>
      <vt:lpstr>1_End slide</vt:lpstr>
      <vt:lpstr>2_Intro Slide</vt:lpstr>
      <vt:lpstr>2_Inner slide</vt:lpstr>
      <vt:lpstr>PowerPoint Presentation</vt:lpstr>
      <vt:lpstr>YMCA Awards</vt:lpstr>
      <vt:lpstr>PowerPoint Presentation</vt:lpstr>
      <vt:lpstr>PowerPoint Presentation</vt:lpstr>
      <vt:lpstr>Fat</vt:lpstr>
      <vt:lpstr>Function of fat</vt:lpstr>
      <vt:lpstr>Protein</vt:lpstr>
      <vt:lpstr>Function of protein</vt:lpstr>
      <vt:lpstr>Carbohydrate</vt:lpstr>
      <vt:lpstr>Function of carbohydrate</vt:lpstr>
      <vt:lpstr>Vitamins and minerals</vt:lpstr>
      <vt:lpstr>Water</vt:lpstr>
      <vt:lpstr>Summary of role of nutrients</vt:lpstr>
      <vt:lpstr>Maintaining a healthy weight</vt:lpstr>
      <vt:lpstr>Energy balance equation</vt:lpstr>
      <vt:lpstr>Diet related conditions</vt:lpstr>
      <vt:lpstr>PowerPoint Presentation</vt:lpstr>
    </vt:vector>
  </TitlesOfParts>
  <Company>Central YMCA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Richardson</dc:creator>
  <cp:lastModifiedBy>Adam Williams</cp:lastModifiedBy>
  <cp:revision>16</cp:revision>
  <dcterms:created xsi:type="dcterms:W3CDTF">2012-10-03T08:43:26Z</dcterms:created>
  <dcterms:modified xsi:type="dcterms:W3CDTF">2015-05-15T13:36:29Z</dcterms:modified>
</cp:coreProperties>
</file>